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0" r:id="rId5"/>
  </p:sldMasterIdLst>
  <p:notesMasterIdLst>
    <p:notesMasterId r:id="rId10"/>
  </p:notesMasterIdLst>
  <p:sldIdLst>
    <p:sldId id="256" r:id="rId6"/>
    <p:sldId id="260" r:id="rId7"/>
    <p:sldId id="258" r:id="rId8"/>
    <p:sldId id="261" r:id="rId9"/>
  </p:sldIdLst>
  <p:sldSz cx="7556500" cy="10693400"/>
  <p:notesSz cx="6858000" cy="9144000"/>
  <p:embeddedFontLst>
    <p:embeddedFont>
      <p:font typeface="Calibri" panose="020F0502020204030204" pitchFamily="34" charset="0"/>
      <p:regular r:id="rId11"/>
      <p:bold r:id="rId12"/>
      <p:italic r:id="rId13"/>
      <p:boldItalic r:id="rId14"/>
    </p:embeddedFont>
    <p:embeddedFont>
      <p:font typeface="Calibri (MS) Bold" panose="020B0604020202020204" charset="0"/>
      <p:regular r:id="rId15"/>
    </p:embeddedFont>
    <p:embeddedFont>
      <p:font typeface="Poppins" panose="020B0604020202020204" charset="0"/>
      <p:regular r:id="rId16"/>
      <p:bold r:id="rId17"/>
      <p:italic r:id="rId18"/>
      <p:boldItalic r:id="rId19"/>
    </p:embeddedFont>
    <p:embeddedFont>
      <p:font typeface="Poppins Bold" panose="020B0604020202020204" charset="0"/>
      <p:regular r:id="rId20"/>
    </p:embeddedFont>
    <p:embeddedFont>
      <p:font typeface="Poppins Light" panose="020B060402020202020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8" roundtripDataSignature="AMtx7mjX7Gj6iq5VRLJKLyVt2pHErkVL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7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244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font" Target="fonts/font3.fntdata"/><Relationship Id="rId18" Type="http://schemas.openxmlformats.org/officeDocument/2006/relationships/font" Target="fonts/font8.fntdata"/><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11.fntdata"/><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font" Target="fonts/font2.fntdata"/><Relationship Id="rId17" Type="http://schemas.openxmlformats.org/officeDocument/2006/relationships/font" Target="fonts/font7.fntdata"/><Relationship Id="rId38" Type="http://customschemas.google.com/relationships/presentationmetadata" Target="metadata"/><Relationship Id="rId2" Type="http://schemas.openxmlformats.org/officeDocument/2006/relationships/customXml" Target="../customXml/item2.xml"/><Relationship Id="rId16" Type="http://schemas.openxmlformats.org/officeDocument/2006/relationships/font" Target="fonts/font6.fntdata"/><Relationship Id="rId20" Type="http://schemas.openxmlformats.org/officeDocument/2006/relationships/font" Target="fonts/font10.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font" Target="fonts/font1.fntdata"/><Relationship Id="rId24" Type="http://schemas.openxmlformats.org/officeDocument/2006/relationships/font" Target="fonts/font14.fntdata"/><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font" Target="fonts/font5.fntdata"/><Relationship Id="rId23" Type="http://schemas.openxmlformats.org/officeDocument/2006/relationships/font" Target="fonts/font13.fntdata"/><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font4.fntdata"/><Relationship Id="rId22" Type="http://schemas.openxmlformats.org/officeDocument/2006/relationships/font" Target="fonts/font12.fntdata"/><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Anstee (Williamstown Primary School)" userId="0e1fa3ef-e7de-4e48-813a-5639412b1833" providerId="ADAL" clId="{C8A2265E-1B00-47BD-B004-9D9ECD5AE9D7}"/>
    <pc:docChg chg="undo custSel addSld delSld modSld sldOrd">
      <pc:chgData name="D Anstee (Williamstown Primary School)" userId="0e1fa3ef-e7de-4e48-813a-5639412b1833" providerId="ADAL" clId="{C8A2265E-1B00-47BD-B004-9D9ECD5AE9D7}" dt="2025-10-16T09:46:53.501" v="5017" actId="20577"/>
      <pc:docMkLst>
        <pc:docMk/>
      </pc:docMkLst>
      <pc:sldChg chg="addSp delSp modSp add">
        <pc:chgData name="D Anstee (Williamstown Primary School)" userId="0e1fa3ef-e7de-4e48-813a-5639412b1833" providerId="ADAL" clId="{C8A2265E-1B00-47BD-B004-9D9ECD5AE9D7}" dt="2025-10-16T09:46:53.501" v="5017" actId="20577"/>
        <pc:sldMkLst>
          <pc:docMk/>
          <pc:sldMk cId="0" sldId="256"/>
        </pc:sldMkLst>
        <pc:spChg chg="add del mod">
          <ac:chgData name="D Anstee (Williamstown Primary School)" userId="0e1fa3ef-e7de-4e48-813a-5639412b1833" providerId="ADAL" clId="{C8A2265E-1B00-47BD-B004-9D9ECD5AE9D7}" dt="2025-10-16T08:15:53.414" v="852" actId="767"/>
          <ac:spMkLst>
            <pc:docMk/>
            <pc:sldMk cId="0" sldId="256"/>
            <ac:spMk id="2" creationId="{A4F95C55-398E-479D-896A-9E4F3F515E24}"/>
          </ac:spMkLst>
        </pc:spChg>
        <pc:spChg chg="mod">
          <ac:chgData name="D Anstee (Williamstown Primary School)" userId="0e1fa3ef-e7de-4e48-813a-5639412b1833" providerId="ADAL" clId="{C8A2265E-1B00-47BD-B004-9D9ECD5AE9D7}" dt="2025-10-16T08:48:07.826" v="2091" actId="1076"/>
          <ac:spMkLst>
            <pc:docMk/>
            <pc:sldMk cId="0" sldId="256"/>
            <ac:spMk id="8" creationId="{00000000-0000-0000-0000-000000000000}"/>
          </ac:spMkLst>
        </pc:spChg>
        <pc:spChg chg="del mod">
          <ac:chgData name="D Anstee (Williamstown Primary School)" userId="0e1fa3ef-e7de-4e48-813a-5639412b1833" providerId="ADAL" clId="{C8A2265E-1B00-47BD-B004-9D9ECD5AE9D7}" dt="2025-10-16T08:48:10.563" v="2093" actId="478"/>
          <ac:spMkLst>
            <pc:docMk/>
            <pc:sldMk cId="0" sldId="256"/>
            <ac:spMk id="12" creationId="{00000000-0000-0000-0000-000000000000}"/>
          </ac:spMkLst>
        </pc:spChg>
        <pc:spChg chg="add mod">
          <ac:chgData name="D Anstee (Williamstown Primary School)" userId="0e1fa3ef-e7de-4e48-813a-5639412b1833" providerId="ADAL" clId="{C8A2265E-1B00-47BD-B004-9D9ECD5AE9D7}" dt="2025-10-16T09:46:53.501" v="5017" actId="20577"/>
          <ac:spMkLst>
            <pc:docMk/>
            <pc:sldMk cId="0" sldId="256"/>
            <ac:spMk id="14" creationId="{2E3F4A91-7A33-427E-8B09-8FCB5FA80961}"/>
          </ac:spMkLst>
        </pc:spChg>
        <pc:spChg chg="mod">
          <ac:chgData name="D Anstee (Williamstown Primary School)" userId="0e1fa3ef-e7de-4e48-813a-5639412b1833" providerId="ADAL" clId="{C8A2265E-1B00-47BD-B004-9D9ECD5AE9D7}" dt="2025-10-16T08:13:55.740" v="833" actId="6549"/>
          <ac:spMkLst>
            <pc:docMk/>
            <pc:sldMk cId="0" sldId="256"/>
            <ac:spMk id="34" creationId="{906ED35C-CC5C-454E-93CC-CDD5B683F16A}"/>
          </ac:spMkLst>
        </pc:spChg>
        <pc:picChg chg="add mod">
          <ac:chgData name="D Anstee (Williamstown Primary School)" userId="0e1fa3ef-e7de-4e48-813a-5639412b1833" providerId="ADAL" clId="{C8A2265E-1B00-47BD-B004-9D9ECD5AE9D7}" dt="2025-10-16T08:48:45.324" v="2097" actId="14100"/>
          <ac:picMkLst>
            <pc:docMk/>
            <pc:sldMk cId="0" sldId="256"/>
            <ac:picMk id="11" creationId="{D9584604-80C2-4F81-8F59-CA9758E2F35D}"/>
          </ac:picMkLst>
        </pc:picChg>
      </pc:sldChg>
      <pc:sldChg chg="delSp del">
        <pc:chgData name="D Anstee (Williamstown Primary School)" userId="0e1fa3ef-e7de-4e48-813a-5639412b1833" providerId="ADAL" clId="{C8A2265E-1B00-47BD-B004-9D9ECD5AE9D7}" dt="2025-10-16T09:02:57.568" v="3695" actId="2696"/>
        <pc:sldMkLst>
          <pc:docMk/>
          <pc:sldMk cId="380880835" sldId="257"/>
        </pc:sldMkLst>
        <pc:spChg chg="del">
          <ac:chgData name="D Anstee (Williamstown Primary School)" userId="0e1fa3ef-e7de-4e48-813a-5639412b1833" providerId="ADAL" clId="{C8A2265E-1B00-47BD-B004-9D9ECD5AE9D7}" dt="2025-10-16T08:06:55.663" v="808" actId="478"/>
          <ac:spMkLst>
            <pc:docMk/>
            <pc:sldMk cId="380880835" sldId="257"/>
            <ac:spMk id="34" creationId="{906ED35C-CC5C-454E-93CC-CDD5B683F16A}"/>
          </ac:spMkLst>
        </pc:spChg>
      </pc:sldChg>
      <pc:sldChg chg="addSp modSp">
        <pc:chgData name="D Anstee (Williamstown Primary School)" userId="0e1fa3ef-e7de-4e48-813a-5639412b1833" providerId="ADAL" clId="{C8A2265E-1B00-47BD-B004-9D9ECD5AE9D7}" dt="2025-10-16T09:46:00.025" v="4984" actId="5793"/>
        <pc:sldMkLst>
          <pc:docMk/>
          <pc:sldMk cId="2852042839" sldId="258"/>
        </pc:sldMkLst>
        <pc:spChg chg="add mod">
          <ac:chgData name="D Anstee (Williamstown Primary School)" userId="0e1fa3ef-e7de-4e48-813a-5639412b1833" providerId="ADAL" clId="{C8A2265E-1B00-47BD-B004-9D9ECD5AE9D7}" dt="2025-10-16T09:27:31.328" v="4837" actId="113"/>
          <ac:spMkLst>
            <pc:docMk/>
            <pc:sldMk cId="2852042839" sldId="258"/>
            <ac:spMk id="2" creationId="{4BEABFF3-BF90-4533-BB59-86C8B4233830}"/>
          </ac:spMkLst>
        </pc:spChg>
        <pc:spChg chg="mod">
          <ac:chgData name="D Anstee (Williamstown Primary School)" userId="0e1fa3ef-e7de-4e48-813a-5639412b1833" providerId="ADAL" clId="{C8A2265E-1B00-47BD-B004-9D9ECD5AE9D7}" dt="2025-10-16T09:02:22.657" v="3688" actId="14100"/>
          <ac:spMkLst>
            <pc:docMk/>
            <pc:sldMk cId="2852042839" sldId="258"/>
            <ac:spMk id="5" creationId="{00000000-0000-0000-0000-000000000000}"/>
          </ac:spMkLst>
        </pc:spChg>
        <pc:spChg chg="mod">
          <ac:chgData name="D Anstee (Williamstown Primary School)" userId="0e1fa3ef-e7de-4e48-813a-5639412b1833" providerId="ADAL" clId="{C8A2265E-1B00-47BD-B004-9D9ECD5AE9D7}" dt="2025-10-16T09:46:00.025" v="4984" actId="5793"/>
          <ac:spMkLst>
            <pc:docMk/>
            <pc:sldMk cId="2852042839" sldId="258"/>
            <ac:spMk id="7" creationId="{00000000-0000-0000-0000-000000000000}"/>
          </ac:spMkLst>
        </pc:spChg>
        <pc:spChg chg="mod">
          <ac:chgData name="D Anstee (Williamstown Primary School)" userId="0e1fa3ef-e7de-4e48-813a-5639412b1833" providerId="ADAL" clId="{C8A2265E-1B00-47BD-B004-9D9ECD5AE9D7}" dt="2025-10-16T09:02:50.701" v="3694" actId="1076"/>
          <ac:spMkLst>
            <pc:docMk/>
            <pc:sldMk cId="2852042839" sldId="258"/>
            <ac:spMk id="13" creationId="{00000000-0000-0000-0000-000000000000}"/>
          </ac:spMkLst>
        </pc:spChg>
        <pc:spChg chg="mod">
          <ac:chgData name="D Anstee (Williamstown Primary School)" userId="0e1fa3ef-e7de-4e48-813a-5639412b1833" providerId="ADAL" clId="{C8A2265E-1B00-47BD-B004-9D9ECD5AE9D7}" dt="2025-10-16T09:02:31.717" v="3690" actId="1076"/>
          <ac:spMkLst>
            <pc:docMk/>
            <pc:sldMk cId="2852042839" sldId="258"/>
            <ac:spMk id="16" creationId="{DB013A6C-35D0-498E-824D-24B93838592E}"/>
          </ac:spMkLst>
        </pc:spChg>
        <pc:graphicFrameChg chg="mod modGraphic">
          <ac:chgData name="D Anstee (Williamstown Primary School)" userId="0e1fa3ef-e7de-4e48-813a-5639412b1833" providerId="ADAL" clId="{C8A2265E-1B00-47BD-B004-9D9ECD5AE9D7}" dt="2025-10-16T09:02:34.194" v="3691" actId="1076"/>
          <ac:graphicFrameMkLst>
            <pc:docMk/>
            <pc:sldMk cId="2852042839" sldId="258"/>
            <ac:graphicFrameMk id="15" creationId="{22FC724B-1B88-4B40-8A4F-52BB6FC33061}"/>
          </ac:graphicFrameMkLst>
        </pc:graphicFrameChg>
      </pc:sldChg>
      <pc:sldChg chg="addSp delSp modSp del ord">
        <pc:chgData name="D Anstee (Williamstown Primary School)" userId="0e1fa3ef-e7de-4e48-813a-5639412b1833" providerId="ADAL" clId="{C8A2265E-1B00-47BD-B004-9D9ECD5AE9D7}" dt="2025-10-16T08:17:52.183" v="957" actId="2696"/>
        <pc:sldMkLst>
          <pc:docMk/>
          <pc:sldMk cId="4029125932" sldId="259"/>
        </pc:sldMkLst>
        <pc:spChg chg="del">
          <ac:chgData name="D Anstee (Williamstown Primary School)" userId="0e1fa3ef-e7de-4e48-813a-5639412b1833" providerId="ADAL" clId="{C8A2265E-1B00-47BD-B004-9D9ECD5AE9D7}" dt="2025-10-16T08:13:35.517" v="824" actId="478"/>
          <ac:spMkLst>
            <pc:docMk/>
            <pc:sldMk cId="4029125932" sldId="259"/>
            <ac:spMk id="3" creationId="{5A87AFA0-265B-43CF-BB6D-EABE75B240CD}"/>
          </ac:spMkLst>
        </pc:spChg>
        <pc:spChg chg="del mod">
          <ac:chgData name="D Anstee (Williamstown Primary School)" userId="0e1fa3ef-e7de-4e48-813a-5639412b1833" providerId="ADAL" clId="{C8A2265E-1B00-47BD-B004-9D9ECD5AE9D7}" dt="2025-10-16T08:13:20.226" v="816" actId="478"/>
          <ac:spMkLst>
            <pc:docMk/>
            <pc:sldMk cId="4029125932" sldId="259"/>
            <ac:spMk id="85" creationId="{00000000-0000-0000-0000-000000000000}"/>
          </ac:spMkLst>
        </pc:spChg>
        <pc:spChg chg="del mod">
          <ac:chgData name="D Anstee (Williamstown Primary School)" userId="0e1fa3ef-e7de-4e48-813a-5639412b1833" providerId="ADAL" clId="{C8A2265E-1B00-47BD-B004-9D9ECD5AE9D7}" dt="2025-10-16T08:17:23.782" v="953" actId="478"/>
          <ac:spMkLst>
            <pc:docMk/>
            <pc:sldMk cId="4029125932" sldId="259"/>
            <ac:spMk id="89" creationId="{00000000-0000-0000-0000-000000000000}"/>
          </ac:spMkLst>
        </pc:spChg>
        <pc:spChg chg="del">
          <ac:chgData name="D Anstee (Williamstown Primary School)" userId="0e1fa3ef-e7de-4e48-813a-5639412b1833" providerId="ADAL" clId="{C8A2265E-1B00-47BD-B004-9D9ECD5AE9D7}" dt="2025-10-16T08:13:17.803" v="814" actId="478"/>
          <ac:spMkLst>
            <pc:docMk/>
            <pc:sldMk cId="4029125932" sldId="259"/>
            <ac:spMk id="99" creationId="{00000000-0000-0000-0000-000000000000}"/>
          </ac:spMkLst>
        </pc:spChg>
        <pc:spChg chg="del mod">
          <ac:chgData name="D Anstee (Williamstown Primary School)" userId="0e1fa3ef-e7de-4e48-813a-5639412b1833" providerId="ADAL" clId="{C8A2265E-1B00-47BD-B004-9D9ECD5AE9D7}" dt="2025-10-16T08:13:23.836" v="818" actId="478"/>
          <ac:spMkLst>
            <pc:docMk/>
            <pc:sldMk cId="4029125932" sldId="259"/>
            <ac:spMk id="100" creationId="{00000000-0000-0000-0000-000000000000}"/>
          </ac:spMkLst>
        </pc:spChg>
        <pc:spChg chg="del">
          <ac:chgData name="D Anstee (Williamstown Primary School)" userId="0e1fa3ef-e7de-4e48-813a-5639412b1833" providerId="ADAL" clId="{C8A2265E-1B00-47BD-B004-9D9ECD5AE9D7}" dt="2025-10-16T08:13:17.088" v="813" actId="478"/>
          <ac:spMkLst>
            <pc:docMk/>
            <pc:sldMk cId="4029125932" sldId="259"/>
            <ac:spMk id="101" creationId="{00000000-0000-0000-0000-000000000000}"/>
          </ac:spMkLst>
        </pc:spChg>
        <pc:picChg chg="add del">
          <ac:chgData name="D Anstee (Williamstown Primary School)" userId="0e1fa3ef-e7de-4e48-813a-5639412b1833" providerId="ADAL" clId="{C8A2265E-1B00-47BD-B004-9D9ECD5AE9D7}" dt="2025-10-16T08:17:46.678" v="955"/>
          <ac:picMkLst>
            <pc:docMk/>
            <pc:sldMk cId="4029125932" sldId="259"/>
            <ac:picMk id="2" creationId="{AD7573F1-BB94-4B7D-B264-199D8DECA81E}"/>
          </ac:picMkLst>
        </pc:picChg>
      </pc:sldChg>
      <pc:sldChg chg="addSp delSp modSp add">
        <pc:chgData name="D Anstee (Williamstown Primary School)" userId="0e1fa3ef-e7de-4e48-813a-5639412b1833" providerId="ADAL" clId="{C8A2265E-1B00-47BD-B004-9D9ECD5AE9D7}" dt="2025-10-16T09:46:07.135" v="4986" actId="20577"/>
        <pc:sldMkLst>
          <pc:docMk/>
          <pc:sldMk cId="3387787339" sldId="260"/>
        </pc:sldMkLst>
        <pc:spChg chg="add mod ord">
          <ac:chgData name="D Anstee (Williamstown Primary School)" userId="0e1fa3ef-e7de-4e48-813a-5639412b1833" providerId="ADAL" clId="{C8A2265E-1B00-47BD-B004-9D9ECD5AE9D7}" dt="2025-10-16T08:40:06.230" v="1797" actId="1076"/>
          <ac:spMkLst>
            <pc:docMk/>
            <pc:sldMk cId="3387787339" sldId="260"/>
            <ac:spMk id="2" creationId="{D08D0D2B-B078-4DDD-8A74-ED88A91A62D1}"/>
          </ac:spMkLst>
        </pc:spChg>
        <pc:spChg chg="mod">
          <ac:chgData name="D Anstee (Williamstown Primary School)" userId="0e1fa3ef-e7de-4e48-813a-5639412b1833" providerId="ADAL" clId="{C8A2265E-1B00-47BD-B004-9D9ECD5AE9D7}" dt="2025-10-16T08:49:38.066" v="2100" actId="14100"/>
          <ac:spMkLst>
            <pc:docMk/>
            <pc:sldMk cId="3387787339" sldId="260"/>
            <ac:spMk id="3" creationId="{5A87AFA0-265B-43CF-BB6D-EABE75B240CD}"/>
          </ac:spMkLst>
        </pc:spChg>
        <pc:spChg chg="del">
          <ac:chgData name="D Anstee (Williamstown Primary School)" userId="0e1fa3ef-e7de-4e48-813a-5639412b1833" providerId="ADAL" clId="{C8A2265E-1B00-47BD-B004-9D9ECD5AE9D7}" dt="2025-10-16T08:29:44.161" v="1233" actId="478"/>
          <ac:spMkLst>
            <pc:docMk/>
            <pc:sldMk cId="3387787339" sldId="260"/>
            <ac:spMk id="4" creationId="{4AD83F69-2573-4F79-B4B4-934B4DFE1AA6}"/>
          </ac:spMkLst>
        </pc:spChg>
        <pc:spChg chg="add del">
          <ac:chgData name="D Anstee (Williamstown Primary School)" userId="0e1fa3ef-e7de-4e48-813a-5639412b1833" providerId="ADAL" clId="{C8A2265E-1B00-47BD-B004-9D9ECD5AE9D7}" dt="2025-10-16T08:32:44.531" v="1247"/>
          <ac:spMkLst>
            <pc:docMk/>
            <pc:sldMk cId="3387787339" sldId="260"/>
            <ac:spMk id="13" creationId="{F86204A0-78C6-4589-895C-D49E434FB45F}"/>
          </ac:spMkLst>
        </pc:spChg>
        <pc:spChg chg="add mod">
          <ac:chgData name="D Anstee (Williamstown Primary School)" userId="0e1fa3ef-e7de-4e48-813a-5639412b1833" providerId="ADAL" clId="{C8A2265E-1B00-47BD-B004-9D9ECD5AE9D7}" dt="2025-10-16T08:50:37.530" v="2117" actId="207"/>
          <ac:spMkLst>
            <pc:docMk/>
            <pc:sldMk cId="3387787339" sldId="260"/>
            <ac:spMk id="14" creationId="{0B0C455C-5AD2-4064-A04C-A01E84CE8556}"/>
          </ac:spMkLst>
        </pc:spChg>
        <pc:spChg chg="add mod">
          <ac:chgData name="D Anstee (Williamstown Primary School)" userId="0e1fa3ef-e7de-4e48-813a-5639412b1833" providerId="ADAL" clId="{C8A2265E-1B00-47BD-B004-9D9ECD5AE9D7}" dt="2025-10-16T09:30:00.951" v="4862" actId="2711"/>
          <ac:spMkLst>
            <pc:docMk/>
            <pc:sldMk cId="3387787339" sldId="260"/>
            <ac:spMk id="15" creationId="{B52E1429-8ECD-43F3-B6E9-5856E86DEC5A}"/>
          </ac:spMkLst>
        </pc:spChg>
        <pc:spChg chg="mod">
          <ac:chgData name="D Anstee (Williamstown Primary School)" userId="0e1fa3ef-e7de-4e48-813a-5639412b1833" providerId="ADAL" clId="{C8A2265E-1B00-47BD-B004-9D9ECD5AE9D7}" dt="2025-10-16T09:29:54.440" v="4861" actId="20577"/>
          <ac:spMkLst>
            <pc:docMk/>
            <pc:sldMk cId="3387787339" sldId="260"/>
            <ac:spMk id="85" creationId="{00000000-0000-0000-0000-000000000000}"/>
          </ac:spMkLst>
        </pc:spChg>
        <pc:spChg chg="mod">
          <ac:chgData name="D Anstee (Williamstown Primary School)" userId="0e1fa3ef-e7de-4e48-813a-5639412b1833" providerId="ADAL" clId="{C8A2265E-1B00-47BD-B004-9D9ECD5AE9D7}" dt="2025-10-16T09:46:07.135" v="4986" actId="20577"/>
          <ac:spMkLst>
            <pc:docMk/>
            <pc:sldMk cId="3387787339" sldId="260"/>
            <ac:spMk id="89" creationId="{00000000-0000-0000-0000-000000000000}"/>
          </ac:spMkLst>
        </pc:spChg>
        <pc:spChg chg="mod">
          <ac:chgData name="D Anstee (Williamstown Primary School)" userId="0e1fa3ef-e7de-4e48-813a-5639412b1833" providerId="ADAL" clId="{C8A2265E-1B00-47BD-B004-9D9ECD5AE9D7}" dt="2025-10-16T08:17:55.215" v="964" actId="20577"/>
          <ac:spMkLst>
            <pc:docMk/>
            <pc:sldMk cId="3387787339" sldId="260"/>
            <ac:spMk id="96" creationId="{00000000-0000-0000-0000-000000000000}"/>
          </ac:spMkLst>
        </pc:spChg>
        <pc:spChg chg="del">
          <ac:chgData name="D Anstee (Williamstown Primary School)" userId="0e1fa3ef-e7de-4e48-813a-5639412b1833" providerId="ADAL" clId="{C8A2265E-1B00-47BD-B004-9D9ECD5AE9D7}" dt="2025-10-16T08:28:11.349" v="1208" actId="478"/>
          <ac:spMkLst>
            <pc:docMk/>
            <pc:sldMk cId="3387787339" sldId="260"/>
            <ac:spMk id="99" creationId="{00000000-0000-0000-0000-000000000000}"/>
          </ac:spMkLst>
        </pc:spChg>
        <pc:spChg chg="del">
          <ac:chgData name="D Anstee (Williamstown Primary School)" userId="0e1fa3ef-e7de-4e48-813a-5639412b1833" providerId="ADAL" clId="{C8A2265E-1B00-47BD-B004-9D9ECD5AE9D7}" dt="2025-10-16T08:28:14.149" v="1209" actId="478"/>
          <ac:spMkLst>
            <pc:docMk/>
            <pc:sldMk cId="3387787339" sldId="260"/>
            <ac:spMk id="100" creationId="{00000000-0000-0000-0000-000000000000}"/>
          </ac:spMkLst>
        </pc:spChg>
        <pc:spChg chg="del">
          <ac:chgData name="D Anstee (Williamstown Primary School)" userId="0e1fa3ef-e7de-4e48-813a-5639412b1833" providerId="ADAL" clId="{C8A2265E-1B00-47BD-B004-9D9ECD5AE9D7}" dt="2025-10-16T08:28:16.144" v="1210" actId="478"/>
          <ac:spMkLst>
            <pc:docMk/>
            <pc:sldMk cId="3387787339" sldId="260"/>
            <ac:spMk id="101" creationId="{00000000-0000-0000-0000-000000000000}"/>
          </ac:spMkLst>
        </pc:spChg>
      </pc:sldChg>
      <pc:sldChg chg="addSp delSp modSp add ord">
        <pc:chgData name="D Anstee (Williamstown Primary School)" userId="0e1fa3ef-e7de-4e48-813a-5639412b1833" providerId="ADAL" clId="{C8A2265E-1B00-47BD-B004-9D9ECD5AE9D7}" dt="2025-10-16T09:45:34.020" v="4965" actId="20577"/>
        <pc:sldMkLst>
          <pc:docMk/>
          <pc:sldMk cId="4264402212" sldId="261"/>
        </pc:sldMkLst>
        <pc:spChg chg="add">
          <ac:chgData name="D Anstee (Williamstown Primary School)" userId="0e1fa3ef-e7de-4e48-813a-5639412b1833" providerId="ADAL" clId="{C8A2265E-1B00-47BD-B004-9D9ECD5AE9D7}" dt="2025-10-16T09:03:37.604" v="3697"/>
          <ac:spMkLst>
            <pc:docMk/>
            <pc:sldMk cId="4264402212" sldId="261"/>
            <ac:spMk id="2" creationId="{A914A361-7A05-42F2-80B8-57E1964A4203}"/>
          </ac:spMkLst>
        </pc:spChg>
        <pc:spChg chg="add del mod">
          <ac:chgData name="D Anstee (Williamstown Primary School)" userId="0e1fa3ef-e7de-4e48-813a-5639412b1833" providerId="ADAL" clId="{C8A2265E-1B00-47BD-B004-9D9ECD5AE9D7}" dt="2025-10-16T09:04:42.166" v="3752" actId="478"/>
          <ac:spMkLst>
            <pc:docMk/>
            <pc:sldMk cId="4264402212" sldId="261"/>
            <ac:spMk id="4" creationId="{018A5EE6-E8A0-425B-9F4A-8789853857E2}"/>
          </ac:spMkLst>
        </pc:spChg>
        <pc:spChg chg="add mod ord">
          <ac:chgData name="D Anstee (Williamstown Primary School)" userId="0e1fa3ef-e7de-4e48-813a-5639412b1833" providerId="ADAL" clId="{C8A2265E-1B00-47BD-B004-9D9ECD5AE9D7}" dt="2025-10-16T09:05:56.586" v="3755" actId="167"/>
          <ac:spMkLst>
            <pc:docMk/>
            <pc:sldMk cId="4264402212" sldId="261"/>
            <ac:spMk id="5" creationId="{2CB7C61F-031F-47C6-8CFC-F1C6295B95C5}"/>
          </ac:spMkLst>
        </pc:spChg>
        <pc:spChg chg="add mod">
          <ac:chgData name="D Anstee (Williamstown Primary School)" userId="0e1fa3ef-e7de-4e48-813a-5639412b1833" providerId="ADAL" clId="{C8A2265E-1B00-47BD-B004-9D9ECD5AE9D7}" dt="2025-10-16T09:06:42.604" v="3805" actId="208"/>
          <ac:spMkLst>
            <pc:docMk/>
            <pc:sldMk cId="4264402212" sldId="261"/>
            <ac:spMk id="6" creationId="{9EF7BA15-0FCA-4524-B999-8EFC847CE2F8}"/>
          </ac:spMkLst>
        </pc:spChg>
        <pc:spChg chg="add mod">
          <ac:chgData name="D Anstee (Williamstown Primary School)" userId="0e1fa3ef-e7de-4e48-813a-5639412b1833" providerId="ADAL" clId="{C8A2265E-1B00-47BD-B004-9D9ECD5AE9D7}" dt="2025-10-16T09:45:34.020" v="4965" actId="20577"/>
          <ac:spMkLst>
            <pc:docMk/>
            <pc:sldMk cId="4264402212" sldId="261"/>
            <ac:spMk id="7" creationId="{6F5D7B6F-EED7-427D-ADC5-F577DBA80F09}"/>
          </ac:spMkLst>
        </pc:spChg>
        <pc:spChg chg="add mod">
          <ac:chgData name="D Anstee (Williamstown Primary School)" userId="0e1fa3ef-e7de-4e48-813a-5639412b1833" providerId="ADAL" clId="{C8A2265E-1B00-47BD-B004-9D9ECD5AE9D7}" dt="2025-10-16T09:31:29.703" v="4959" actId="1076"/>
          <ac:spMkLst>
            <pc:docMk/>
            <pc:sldMk cId="4264402212" sldId="261"/>
            <ac:spMk id="8" creationId="{C8CC843F-0CDA-429B-A4AC-FD55012C8A45}"/>
          </ac:spMkLst>
        </pc:spChg>
        <pc:picChg chg="add mod">
          <ac:chgData name="D Anstee (Williamstown Primary School)" userId="0e1fa3ef-e7de-4e48-813a-5639412b1833" providerId="ADAL" clId="{C8A2265E-1B00-47BD-B004-9D9ECD5AE9D7}" dt="2025-10-16T09:31:33.340" v="4960" actId="14100"/>
          <ac:picMkLst>
            <pc:docMk/>
            <pc:sldMk cId="4264402212" sldId="261"/>
            <ac:picMk id="3" creationId="{561EE43E-F4A1-457D-B795-E9182D338C2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2217738" y="685800"/>
            <a:ext cx="24225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636978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17738" y="685800"/>
            <a:ext cx="2422525"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349AB6C-C138-4F42-9E02-131925E8654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9206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0" name="Google Shape;30;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6" name="Google Shape;36;p7"/>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7" name="Google Shape;37;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3" name="Google Shape;43;p8"/>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4" name="Google Shape;44;p8"/>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5" name="Google Shape;45;p8"/>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6" name="Google Shape;46;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10"/>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a:spLocks noGrp="1"/>
          </p:cNvSpPr>
          <p:nvPr>
            <p:ph type="pic" idx="2"/>
          </p:nvPr>
        </p:nvSpPr>
        <p:spPr>
          <a:xfrm>
            <a:off x="1792288" y="612775"/>
            <a:ext cx="5486400" cy="4114800"/>
          </a:xfrm>
          <a:prstGeom prst="rect">
            <a:avLst/>
          </a:prstGeom>
          <a:noFill/>
          <a:ln>
            <a:noFill/>
          </a:ln>
        </p:spPr>
      </p:sp>
      <p:sp>
        <p:nvSpPr>
          <p:cNvPr id="64" name="Google Shape;64;p11"/>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20804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53963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54611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48291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08933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39849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93115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383415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66073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76528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67300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772912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image" Target="../media/image4.png"/><Relationship Id="rId5" Type="http://schemas.openxmlformats.org/officeDocument/2006/relationships/hyperlink" Target="tel:01443432186"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hyperlink" Target="https://forms.gle/RhJ5BLHA6k94A8BRA" TargetMode="External"/><Relationship Id="rId2" Type="http://schemas.openxmlformats.org/officeDocument/2006/relationships/image" Target="../media/image6.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flipV="1">
            <a:off x="0" y="-1"/>
            <a:ext cx="7556500" cy="787968"/>
          </a:xfrm>
          <a:custGeom>
            <a:avLst/>
            <a:gdLst/>
            <a:ahLst/>
            <a:cxnLst/>
            <a:rect l="l" t="t" r="r" b="b"/>
            <a:pathLst>
              <a:path w="8083591" h="2869675">
                <a:moveTo>
                  <a:pt x="0" y="2869675"/>
                </a:moveTo>
                <a:lnTo>
                  <a:pt x="8083592" y="2869675"/>
                </a:lnTo>
                <a:lnTo>
                  <a:pt x="8083592" y="0"/>
                </a:lnTo>
                <a:lnTo>
                  <a:pt x="0" y="0"/>
                </a:lnTo>
                <a:lnTo>
                  <a:pt x="0" y="2869675"/>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sp>
        <p:nvSpPr>
          <p:cNvPr id="4" name="AutoShape 4"/>
          <p:cNvSpPr/>
          <p:nvPr/>
        </p:nvSpPr>
        <p:spPr>
          <a:xfrm flipV="1">
            <a:off x="4159250" y="815032"/>
            <a:ext cx="0" cy="810152"/>
          </a:xfrm>
          <a:prstGeom prst="line">
            <a:avLst/>
          </a:prstGeom>
          <a:ln w="19050" cap="flat">
            <a:solidFill>
              <a:srgbClr val="28326E"/>
            </a:solidFill>
            <a:prstDash val="solid"/>
            <a:headEnd type="none" w="sm" len="sm"/>
            <a:tailEnd type="none" w="sm" len="sm"/>
          </a:ln>
        </p:spPr>
        <p:txBody>
          <a:bodyPr/>
          <a:lstStyle/>
          <a:p>
            <a:endParaRPr lang="en-GB"/>
          </a:p>
        </p:txBody>
      </p:sp>
      <p:sp>
        <p:nvSpPr>
          <p:cNvPr id="5" name="Freeform 5"/>
          <p:cNvSpPr/>
          <p:nvPr/>
        </p:nvSpPr>
        <p:spPr>
          <a:xfrm flipH="1">
            <a:off x="0" y="9429128"/>
            <a:ext cx="7556500" cy="1258513"/>
          </a:xfrm>
          <a:custGeom>
            <a:avLst/>
            <a:gdLst/>
            <a:ahLst/>
            <a:cxnLst/>
            <a:rect l="l" t="t" r="r" b="b"/>
            <a:pathLst>
              <a:path w="9069174" h="3219557">
                <a:moveTo>
                  <a:pt x="9069175" y="0"/>
                </a:moveTo>
                <a:lnTo>
                  <a:pt x="0" y="0"/>
                </a:lnTo>
                <a:lnTo>
                  <a:pt x="0" y="3219556"/>
                </a:lnTo>
                <a:lnTo>
                  <a:pt x="9069175" y="3219556"/>
                </a:lnTo>
                <a:lnTo>
                  <a:pt x="9069175"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425835" y="70115"/>
            <a:ext cx="1028592" cy="1258513"/>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4"/>
            <a:stretch>
              <a:fillRect/>
            </a:stretch>
          </a:blipFill>
        </p:spPr>
        <p:txBody>
          <a:bodyPr/>
          <a:lstStyle/>
          <a:p>
            <a:endParaRPr lang="en-GB"/>
          </a:p>
        </p:txBody>
      </p:sp>
      <p:sp>
        <p:nvSpPr>
          <p:cNvPr id="8" name="TextBox 8"/>
          <p:cNvSpPr txBox="1"/>
          <p:nvPr/>
        </p:nvSpPr>
        <p:spPr>
          <a:xfrm>
            <a:off x="425835" y="7401364"/>
            <a:ext cx="1055955" cy="1599349"/>
          </a:xfrm>
          <a:prstGeom prst="rect">
            <a:avLst/>
          </a:prstGeom>
        </p:spPr>
        <p:txBody>
          <a:bodyPr lIns="0" tIns="0" rIns="0" bIns="0" rtlCol="0" anchor="t">
            <a:spAutoFit/>
          </a:bodyPr>
          <a:lstStyle/>
          <a:p>
            <a:pPr algn="r">
              <a:lnSpc>
                <a:spcPts val="1791"/>
              </a:lnSpc>
            </a:pPr>
            <a:endParaRPr dirty="0"/>
          </a:p>
          <a:p>
            <a:pPr algn="r">
              <a:lnSpc>
                <a:spcPts val="1791"/>
              </a:lnSpc>
            </a:pPr>
            <a:endParaRPr dirty="0"/>
          </a:p>
          <a:p>
            <a:pPr>
              <a:lnSpc>
                <a:spcPts val="1791"/>
              </a:lnSpc>
            </a:pPr>
            <a:r>
              <a:rPr lang="en-US" sz="1148" b="1" dirty="0">
                <a:solidFill>
                  <a:srgbClr val="28326E"/>
                </a:solidFill>
                <a:latin typeface="Poppins Bold"/>
                <a:ea typeface="Poppins Bold"/>
                <a:cs typeface="Poppins Bold"/>
                <a:sym typeface="Poppins Bold"/>
              </a:rPr>
              <a:t>Sincerely,</a:t>
            </a:r>
          </a:p>
          <a:p>
            <a:pPr>
              <a:lnSpc>
                <a:spcPts val="1791"/>
              </a:lnSpc>
            </a:pPr>
            <a:endParaRPr lang="en-US" sz="1148" b="1" dirty="0">
              <a:solidFill>
                <a:srgbClr val="28326E"/>
              </a:solidFill>
              <a:latin typeface="Poppins Bold"/>
              <a:ea typeface="Poppins Bold"/>
              <a:cs typeface="Poppins Bold"/>
              <a:sym typeface="Poppins Bold"/>
            </a:endParaRPr>
          </a:p>
          <a:p>
            <a:pPr>
              <a:lnSpc>
                <a:spcPts val="1791"/>
              </a:lnSpc>
            </a:pPr>
            <a:endParaRPr lang="en-US" sz="1148" b="1" dirty="0">
              <a:solidFill>
                <a:srgbClr val="28326E"/>
              </a:solidFill>
              <a:latin typeface="Poppins Bold"/>
              <a:ea typeface="Poppins Bold"/>
              <a:cs typeface="Poppins Bold"/>
              <a:sym typeface="Poppins Bold"/>
            </a:endParaRPr>
          </a:p>
          <a:p>
            <a:pPr>
              <a:lnSpc>
                <a:spcPts val="1791"/>
              </a:lnSpc>
            </a:pPr>
            <a:r>
              <a:rPr lang="en-US" sz="1148" b="1" dirty="0" err="1">
                <a:solidFill>
                  <a:srgbClr val="28326E"/>
                </a:solidFill>
                <a:latin typeface="Poppins Bold"/>
                <a:ea typeface="Poppins Bold"/>
                <a:cs typeface="Poppins Bold"/>
                <a:sym typeface="Poppins Bold"/>
              </a:rPr>
              <a:t>Mr</a:t>
            </a:r>
            <a:r>
              <a:rPr lang="en-US" sz="1148" b="1" dirty="0">
                <a:solidFill>
                  <a:srgbClr val="28326E"/>
                </a:solidFill>
                <a:latin typeface="Poppins Bold"/>
                <a:ea typeface="Poppins Bold"/>
                <a:cs typeface="Poppins Bold"/>
                <a:sym typeface="Poppins Bold"/>
              </a:rPr>
              <a:t> D. Anstee </a:t>
            </a:r>
          </a:p>
          <a:p>
            <a:pPr>
              <a:lnSpc>
                <a:spcPts val="1791"/>
              </a:lnSpc>
            </a:pPr>
            <a:r>
              <a:rPr lang="en-US" sz="1148" b="1" dirty="0">
                <a:solidFill>
                  <a:srgbClr val="28326E"/>
                </a:solidFill>
                <a:latin typeface="Poppins Bold"/>
                <a:ea typeface="Poppins Bold"/>
                <a:cs typeface="Poppins Bold"/>
                <a:sym typeface="Poppins Bold"/>
              </a:rPr>
              <a:t>Headteacher</a:t>
            </a:r>
          </a:p>
        </p:txBody>
      </p:sp>
      <p:sp>
        <p:nvSpPr>
          <p:cNvPr id="9" name="TextBox 9"/>
          <p:cNvSpPr txBox="1"/>
          <p:nvPr/>
        </p:nvSpPr>
        <p:spPr>
          <a:xfrm>
            <a:off x="4482339" y="505697"/>
            <a:ext cx="2134030" cy="193675"/>
          </a:xfrm>
          <a:prstGeom prst="rect">
            <a:avLst/>
          </a:prstGeom>
        </p:spPr>
        <p:txBody>
          <a:bodyPr lIns="0" tIns="0" rIns="0" bIns="0" rtlCol="0" anchor="t">
            <a:spAutoFit/>
          </a:bodyPr>
          <a:lstStyle/>
          <a:p>
            <a:pPr algn="l">
              <a:lnSpc>
                <a:spcPts val="1400"/>
              </a:lnSpc>
              <a:spcBef>
                <a:spcPct val="0"/>
              </a:spcBef>
            </a:pPr>
            <a:r>
              <a:rPr lang="en-US" sz="1000" b="1" spc="40" dirty="0">
                <a:solidFill>
                  <a:srgbClr val="28326E"/>
                </a:solidFill>
                <a:latin typeface="Calibri (MS) Bold"/>
                <a:ea typeface="Calibri (MS) Bold"/>
                <a:cs typeface="Calibri (MS) Bold"/>
                <a:sym typeface="Calibri (MS) Bold"/>
              </a:rPr>
              <a:t>WILLIAMSTOWN PRIMARY SCHOOL</a:t>
            </a:r>
          </a:p>
        </p:txBody>
      </p:sp>
      <p:sp>
        <p:nvSpPr>
          <p:cNvPr id="10" name="TextBox 10"/>
          <p:cNvSpPr txBox="1"/>
          <p:nvPr/>
        </p:nvSpPr>
        <p:spPr>
          <a:xfrm>
            <a:off x="4482339" y="699372"/>
            <a:ext cx="2859342" cy="888641"/>
          </a:xfrm>
          <a:prstGeom prst="rect">
            <a:avLst/>
          </a:prstGeom>
        </p:spPr>
        <p:txBody>
          <a:bodyPr lIns="0" tIns="0" rIns="0" bIns="0" rtlCol="0" anchor="t">
            <a:spAutoFit/>
          </a:bodyPr>
          <a:lstStyle/>
          <a:p>
            <a:pPr algn="l">
              <a:lnSpc>
                <a:spcPts val="1399"/>
              </a:lnSpc>
            </a:pPr>
            <a:r>
              <a:rPr lang="en-US" sz="999" spc="-19" dirty="0">
                <a:solidFill>
                  <a:srgbClr val="28326E"/>
                </a:solidFill>
                <a:latin typeface="Poppins"/>
                <a:ea typeface="Poppins"/>
                <a:cs typeface="Poppins"/>
                <a:sym typeface="Poppins"/>
              </a:rPr>
              <a:t>Dinas </a:t>
            </a:r>
            <a:r>
              <a:rPr lang="en-US" sz="999" spc="-19" dirty="0" err="1">
                <a:solidFill>
                  <a:srgbClr val="28326E"/>
                </a:solidFill>
                <a:latin typeface="Poppins"/>
                <a:ea typeface="Poppins"/>
                <a:cs typeface="Poppins"/>
                <a:sym typeface="Poppins"/>
              </a:rPr>
              <a:t>Isaf</a:t>
            </a:r>
            <a:r>
              <a:rPr lang="en-US" sz="999" spc="-19" dirty="0">
                <a:solidFill>
                  <a:srgbClr val="28326E"/>
                </a:solidFill>
                <a:latin typeface="Poppins"/>
                <a:ea typeface="Poppins"/>
                <a:cs typeface="Poppins"/>
                <a:sym typeface="Poppins"/>
              </a:rPr>
              <a:t> West, </a:t>
            </a:r>
            <a:r>
              <a:rPr lang="en-US" sz="999" spc="-19" dirty="0" err="1">
                <a:solidFill>
                  <a:srgbClr val="28326E"/>
                </a:solidFill>
                <a:latin typeface="Poppins"/>
                <a:ea typeface="Poppins"/>
                <a:cs typeface="Poppins"/>
                <a:sym typeface="Poppins"/>
              </a:rPr>
              <a:t>Tonypandy</a:t>
            </a:r>
            <a:r>
              <a:rPr lang="en-US" sz="999" spc="-19" dirty="0">
                <a:solidFill>
                  <a:srgbClr val="28326E"/>
                </a:solidFill>
                <a:latin typeface="Poppins"/>
                <a:ea typeface="Poppins"/>
                <a:cs typeface="Poppins"/>
                <a:sym typeface="Poppins"/>
              </a:rPr>
              <a:t>, </a:t>
            </a:r>
          </a:p>
          <a:p>
            <a:pPr algn="l">
              <a:lnSpc>
                <a:spcPts val="1399"/>
              </a:lnSpc>
            </a:pPr>
            <a:r>
              <a:rPr lang="en-US" sz="999" spc="-19" dirty="0">
                <a:solidFill>
                  <a:srgbClr val="28326E"/>
                </a:solidFill>
                <a:latin typeface="Poppins"/>
                <a:ea typeface="Poppins"/>
                <a:cs typeface="Poppins"/>
                <a:sym typeface="Poppins"/>
              </a:rPr>
              <a:t>CF40 1AG</a:t>
            </a:r>
          </a:p>
          <a:p>
            <a:pPr algn="l">
              <a:lnSpc>
                <a:spcPts val="1399"/>
              </a:lnSpc>
            </a:pPr>
            <a:r>
              <a:rPr lang="en-US" sz="999" b="1" spc="-19" dirty="0">
                <a:solidFill>
                  <a:srgbClr val="28326E"/>
                </a:solidFill>
                <a:latin typeface="Poppins Bold"/>
                <a:ea typeface="Poppins Bold"/>
                <a:cs typeface="Poppins Bold"/>
                <a:sym typeface="Poppins Bold"/>
              </a:rPr>
              <a:t>Tel: </a:t>
            </a:r>
            <a:r>
              <a:rPr lang="en-US" sz="999" b="1" u="sng" spc="-19" dirty="0">
                <a:solidFill>
                  <a:srgbClr val="28326E"/>
                </a:solidFill>
                <a:latin typeface="Poppins Bold"/>
                <a:ea typeface="Poppins Bold"/>
                <a:cs typeface="Poppins Bold"/>
                <a:sym typeface="Poppins Bold"/>
                <a:hlinkClick r:id="rId5" tooltip="tel:01443432186"/>
              </a:rPr>
              <a:t>01443 432186</a:t>
            </a:r>
          </a:p>
          <a:p>
            <a:pPr algn="l">
              <a:lnSpc>
                <a:spcPts val="1399"/>
              </a:lnSpc>
            </a:pPr>
            <a:r>
              <a:rPr lang="en-US" sz="999" spc="-19" dirty="0" err="1">
                <a:solidFill>
                  <a:srgbClr val="28326E"/>
                </a:solidFill>
                <a:latin typeface="Poppins Bold"/>
                <a:ea typeface="Poppins Bold"/>
                <a:cs typeface="Poppins Bold"/>
                <a:sym typeface="Poppins Bold"/>
              </a:rPr>
              <a:t>admin@williamstownprimary.rctcbc.cymru</a:t>
            </a:r>
            <a:endParaRPr lang="en-US" sz="999" b="1" spc="-19" dirty="0">
              <a:solidFill>
                <a:srgbClr val="28326E"/>
              </a:solidFill>
              <a:latin typeface="Poppins Bold"/>
              <a:ea typeface="Poppins Bold"/>
              <a:cs typeface="Poppins Bold"/>
              <a:sym typeface="Poppins Bold"/>
            </a:endParaRPr>
          </a:p>
          <a:p>
            <a:pPr algn="l">
              <a:lnSpc>
                <a:spcPts val="1399"/>
              </a:lnSpc>
            </a:pPr>
            <a:endParaRPr lang="en-US" sz="999" b="1" spc="-19" dirty="0">
              <a:solidFill>
                <a:srgbClr val="28326E"/>
              </a:solidFill>
              <a:latin typeface="Poppins Bold"/>
              <a:ea typeface="Poppins Bold"/>
              <a:cs typeface="Poppins Bold"/>
              <a:sym typeface="Poppins Bold"/>
            </a:endParaRPr>
          </a:p>
        </p:txBody>
      </p:sp>
      <p:sp>
        <p:nvSpPr>
          <p:cNvPr id="13" name="TextBox 13"/>
          <p:cNvSpPr txBox="1"/>
          <p:nvPr/>
        </p:nvSpPr>
        <p:spPr>
          <a:xfrm>
            <a:off x="2010029" y="10209668"/>
            <a:ext cx="3531551" cy="346399"/>
          </a:xfrm>
          <a:prstGeom prst="rect">
            <a:avLst/>
          </a:prstGeom>
        </p:spPr>
        <p:txBody>
          <a:bodyPr lIns="0" tIns="0" rIns="0" bIns="0" rtlCol="0" anchor="t">
            <a:spAutoFit/>
          </a:bodyPr>
          <a:lstStyle/>
          <a:p>
            <a:pPr algn="ctr">
              <a:lnSpc>
                <a:spcPts val="2803"/>
              </a:lnSpc>
              <a:spcBef>
                <a:spcPct val="0"/>
              </a:spcBef>
            </a:pPr>
            <a:r>
              <a:rPr lang="en-US" sz="2002" spc="-40" dirty="0">
                <a:solidFill>
                  <a:srgbClr val="28326E"/>
                </a:solidFill>
                <a:latin typeface="Poppins"/>
                <a:ea typeface="Poppins"/>
                <a:cs typeface="Poppins"/>
                <a:sym typeface="Poppins"/>
              </a:rPr>
              <a:t>Making a difference together</a:t>
            </a:r>
          </a:p>
        </p:txBody>
      </p:sp>
      <p:sp>
        <p:nvSpPr>
          <p:cNvPr id="34" name="Rectangle 33">
            <a:extLst>
              <a:ext uri="{FF2B5EF4-FFF2-40B4-BE49-F238E27FC236}">
                <a16:creationId xmlns:a16="http://schemas.microsoft.com/office/drawing/2014/main" id="{906ED35C-CC5C-454E-93CC-CDD5B683F16A}"/>
              </a:ext>
            </a:extLst>
          </p:cNvPr>
          <p:cNvSpPr/>
          <p:nvPr/>
        </p:nvSpPr>
        <p:spPr>
          <a:xfrm>
            <a:off x="167558" y="2082011"/>
            <a:ext cx="7174123" cy="1015663"/>
          </a:xfrm>
          <a:prstGeom prst="rect">
            <a:avLst/>
          </a:prstGeom>
        </p:spPr>
        <p:txBody>
          <a:bodyPr wrap="square">
            <a:spAutoFit/>
          </a:bodyPr>
          <a:lstStyle/>
          <a:p>
            <a:endParaRPr lang="en-GB" sz="1200" dirty="0"/>
          </a:p>
          <a:p>
            <a:endParaRPr lang="en-GB" sz="1200" dirty="0"/>
          </a:p>
          <a:p>
            <a:endParaRPr lang="en-GB" sz="1200" dirty="0"/>
          </a:p>
          <a:p>
            <a:endParaRPr lang="en-GB" sz="1200" dirty="0"/>
          </a:p>
          <a:p>
            <a:endParaRPr lang="en-GB" sz="1200" dirty="0"/>
          </a:p>
        </p:txBody>
      </p:sp>
      <p:sp>
        <p:nvSpPr>
          <p:cNvPr id="14" name="Google Shape;89;p1">
            <a:extLst>
              <a:ext uri="{FF2B5EF4-FFF2-40B4-BE49-F238E27FC236}">
                <a16:creationId xmlns:a16="http://schemas.microsoft.com/office/drawing/2014/main" id="{2E3F4A91-7A33-427E-8B09-8FCB5FA80961}"/>
              </a:ext>
            </a:extLst>
          </p:cNvPr>
          <p:cNvSpPr txBox="1"/>
          <p:nvPr/>
        </p:nvSpPr>
        <p:spPr>
          <a:xfrm>
            <a:off x="425835" y="1890064"/>
            <a:ext cx="6372215" cy="6032421"/>
          </a:xfrm>
          <a:prstGeom prst="rect">
            <a:avLst/>
          </a:prstGeom>
          <a:noFill/>
          <a:ln>
            <a:noFill/>
          </a:ln>
        </p:spPr>
        <p:txBody>
          <a:bodyPr spcFirstLastPara="1" wrap="square" lIns="0" tIns="0" rIns="0" bIns="0" anchor="t" anchorCtr="0">
            <a:spAutoFit/>
          </a:bodyPr>
          <a:lstStyle/>
          <a:p>
            <a:pPr algn="r"/>
            <a:r>
              <a:rPr lang="en-GB" dirty="0">
                <a:latin typeface="+mn-lt"/>
              </a:rPr>
              <a:t>Thursday 16</a:t>
            </a:r>
            <a:r>
              <a:rPr lang="en-GB" baseline="30000" dirty="0">
                <a:latin typeface="+mn-lt"/>
              </a:rPr>
              <a:t>th</a:t>
            </a:r>
            <a:r>
              <a:rPr lang="en-GB" dirty="0">
                <a:latin typeface="+mn-lt"/>
              </a:rPr>
              <a:t> October, 2025</a:t>
            </a:r>
          </a:p>
          <a:p>
            <a:r>
              <a:rPr lang="en-GB" dirty="0">
                <a:latin typeface="+mn-lt"/>
              </a:rPr>
              <a:t>Dear Parents and Carers,</a:t>
            </a:r>
          </a:p>
          <a:p>
            <a:endParaRPr lang="en-GB" dirty="0">
              <a:latin typeface="+mn-lt"/>
            </a:endParaRPr>
          </a:p>
          <a:p>
            <a:r>
              <a:rPr lang="en-GB" dirty="0">
                <a:latin typeface="+mn-lt"/>
              </a:rPr>
              <a:t>As we approach the end of the first half term of the academic year, I wanted to take a moment to reflect on what has been a truly joyful start. It has been wonderful to see your children settle back into school life with such enthusiasm and positivity. The progress they are already making is incredible, and we are excited to see how this continues as the year unfolds.</a:t>
            </a:r>
          </a:p>
          <a:p>
            <a:endParaRPr lang="en-GB" dirty="0">
              <a:latin typeface="+mn-lt"/>
            </a:endParaRPr>
          </a:p>
          <a:p>
            <a:r>
              <a:rPr lang="en-GB" dirty="0">
                <a:latin typeface="+mn-lt"/>
              </a:rPr>
              <a:t>This half term has been packed with enriching experiences. We celebrated Harvest with a visit to our local church, where the children showed great respect and community spirit. Our school choir has lifted our spirits with their beautiful singing, and the visit from Image Theatre brought drama and storytelling to life in a way that captivated every child. </a:t>
            </a:r>
          </a:p>
          <a:p>
            <a:r>
              <a:rPr lang="en-GB" dirty="0">
                <a:latin typeface="+mn-lt"/>
              </a:rPr>
              <a:t>.</a:t>
            </a:r>
          </a:p>
          <a:p>
            <a:r>
              <a:rPr lang="en-GB" dirty="0">
                <a:latin typeface="+mn-lt"/>
              </a:rPr>
              <a:t>We are also thrilled to have begun developing our brand-new Forest Schools area—an exciting space that will support outdoor learning and exploration. Music continues to be a vibrant part of our school, with </a:t>
            </a:r>
            <a:r>
              <a:rPr lang="en-GB" dirty="0" err="1">
                <a:latin typeface="+mn-lt"/>
              </a:rPr>
              <a:t>i</a:t>
            </a:r>
            <a:r>
              <a:rPr lang="en-GB" dirty="0">
                <a:latin typeface="+mn-lt"/>
              </a:rPr>
              <a:t>-Rock and peripatetic lessons now in full swing. It’s been a delight to hear music echoing through the corridors!</a:t>
            </a:r>
          </a:p>
          <a:p>
            <a:endParaRPr lang="en-GB" dirty="0">
              <a:latin typeface="+mn-lt"/>
            </a:endParaRPr>
          </a:p>
          <a:p>
            <a:r>
              <a:rPr lang="en-GB" dirty="0">
                <a:latin typeface="+mn-lt"/>
              </a:rPr>
              <a:t>Looking ahead to next week, the energy continues. We’re pleased to welcome back John Newman Photography for individual school photos—something many of you requested last year. We’re glad to be able to respond to your feedback and continue this tradition at WPS.</a:t>
            </a:r>
          </a:p>
          <a:p>
            <a:endParaRPr lang="en-GB" dirty="0">
              <a:latin typeface="+mn-lt"/>
            </a:endParaRPr>
          </a:p>
          <a:p>
            <a:r>
              <a:rPr lang="en-GB" dirty="0">
                <a:latin typeface="+mn-lt"/>
              </a:rPr>
              <a:t>Thank you for your continued support. We wish you and your families a restful and enjoyable half term break when it arrives.</a:t>
            </a:r>
          </a:p>
          <a:p>
            <a:endParaRPr lang="en-GB" dirty="0">
              <a:latin typeface="+mn-lt"/>
            </a:endParaRPr>
          </a:p>
        </p:txBody>
      </p:sp>
      <p:pic>
        <p:nvPicPr>
          <p:cNvPr id="11" name="Picture 10">
            <a:extLst>
              <a:ext uri="{FF2B5EF4-FFF2-40B4-BE49-F238E27FC236}">
                <a16:creationId xmlns:a16="http://schemas.microsoft.com/office/drawing/2014/main" id="{D9584604-80C2-4F81-8F59-CA9758E2F35D}"/>
              </a:ext>
            </a:extLst>
          </p:cNvPr>
          <p:cNvPicPr>
            <a:picLocks noChangeAspect="1"/>
          </p:cNvPicPr>
          <p:nvPr/>
        </p:nvPicPr>
        <p:blipFill>
          <a:blip r:embed="rId6"/>
          <a:stretch>
            <a:fillRect/>
          </a:stretch>
        </p:blipFill>
        <p:spPr>
          <a:xfrm>
            <a:off x="425835" y="8161403"/>
            <a:ext cx="668674" cy="419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A87AFA0-265B-43CF-BB6D-EABE75B240CD}"/>
              </a:ext>
            </a:extLst>
          </p:cNvPr>
          <p:cNvSpPr/>
          <p:nvPr/>
        </p:nvSpPr>
        <p:spPr>
          <a:xfrm>
            <a:off x="78601" y="2425740"/>
            <a:ext cx="3744832" cy="6053240"/>
          </a:xfrm>
          <a:prstGeom prst="roundRect">
            <a:avLst/>
          </a:prstGeom>
          <a:solidFill>
            <a:schemeClr val="bg2">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Freeform 8">
            <a:extLst>
              <a:ext uri="{FF2B5EF4-FFF2-40B4-BE49-F238E27FC236}">
                <a16:creationId xmlns:a16="http://schemas.microsoft.com/office/drawing/2014/main" id="{092022A6-29BE-4B6F-89DE-C3D9F4F14C73}"/>
              </a:ext>
            </a:extLst>
          </p:cNvPr>
          <p:cNvSpPr/>
          <p:nvPr/>
        </p:nvSpPr>
        <p:spPr>
          <a:xfrm>
            <a:off x="-1587" y="1"/>
            <a:ext cx="7558088" cy="2329862"/>
          </a:xfrm>
          <a:custGeom>
            <a:avLst/>
            <a:gdLst/>
            <a:ahLst/>
            <a:cxnLst/>
            <a:rect l="l" t="t" r="r" b="b"/>
            <a:pathLst>
              <a:path w="7560000" h="5035750">
                <a:moveTo>
                  <a:pt x="0" y="0"/>
                </a:moveTo>
                <a:lnTo>
                  <a:pt x="7560000" y="0"/>
                </a:lnTo>
                <a:lnTo>
                  <a:pt x="7560000" y="5035750"/>
                </a:lnTo>
                <a:lnTo>
                  <a:pt x="0" y="5035750"/>
                </a:lnTo>
                <a:lnTo>
                  <a:pt x="0" y="0"/>
                </a:lnTo>
                <a:close/>
              </a:path>
            </a:pathLst>
          </a:custGeom>
          <a:blipFill>
            <a:blip r:embed="rId3"/>
            <a:stretch>
              <a:fillRect/>
            </a:stretch>
          </a:blipFill>
        </p:spPr>
        <p:txBody>
          <a:bodyPr/>
          <a:lstStyle/>
          <a:p>
            <a:endParaRPr lang="en-GB"/>
          </a:p>
        </p:txBody>
      </p:sp>
      <p:sp>
        <p:nvSpPr>
          <p:cNvPr id="85" name="Google Shape;85;p1"/>
          <p:cNvSpPr/>
          <p:nvPr/>
        </p:nvSpPr>
        <p:spPr>
          <a:xfrm>
            <a:off x="3985667" y="2493859"/>
            <a:ext cx="3358885" cy="6229847"/>
          </a:xfrm>
          <a:custGeom>
            <a:avLst/>
            <a:gdLst/>
            <a:ahLst/>
            <a:cxnLst/>
            <a:rect l="l" t="t" r="r" b="b"/>
            <a:pathLst>
              <a:path w="7677452" h="6858377" extrusionOk="0">
                <a:moveTo>
                  <a:pt x="7372652" y="0"/>
                </a:moveTo>
                <a:lnTo>
                  <a:pt x="304800" y="0"/>
                </a:lnTo>
                <a:cubicBezTo>
                  <a:pt x="135890" y="0"/>
                  <a:pt x="0" y="135890"/>
                  <a:pt x="0" y="304800"/>
                </a:cubicBezTo>
                <a:lnTo>
                  <a:pt x="0" y="6553577"/>
                </a:lnTo>
                <a:cubicBezTo>
                  <a:pt x="0" y="6722487"/>
                  <a:pt x="135890" y="6858377"/>
                  <a:pt x="304800" y="6858377"/>
                </a:cubicBezTo>
                <a:lnTo>
                  <a:pt x="7372652" y="6858377"/>
                </a:lnTo>
                <a:cubicBezTo>
                  <a:pt x="7541563" y="6858377"/>
                  <a:pt x="7677452" y="6722487"/>
                  <a:pt x="7677452" y="6553577"/>
                </a:cubicBezTo>
                <a:lnTo>
                  <a:pt x="7677452" y="304800"/>
                </a:lnTo>
                <a:cubicBezTo>
                  <a:pt x="7677452" y="135890"/>
                  <a:pt x="7541563" y="0"/>
                  <a:pt x="7372652" y="0"/>
                </a:cubicBezTo>
                <a:close/>
              </a:path>
            </a:pathLst>
          </a:custGeom>
          <a:solidFill>
            <a:srgbClr val="FFC000"/>
          </a:solidFill>
          <a:ln w="19050">
            <a:solidFill>
              <a:srgbClr val="002060"/>
            </a:solidFill>
          </a:ln>
        </p:spPr>
        <p:txBody>
          <a:bodyPr spcFirstLastPara="1" wrap="square" lIns="91425" tIns="91425" rIns="91425" bIns="91425" anchor="ctr" anchorCtr="0">
            <a:noAutofit/>
          </a:bodyPr>
          <a:lstStyle/>
          <a:p>
            <a:pPr algn="ctr"/>
            <a:r>
              <a:rPr lang="en-GB" sz="2000" b="1" dirty="0">
                <a:latin typeface="Calibri" panose="020F0502020204030204" pitchFamily="34" charset="0"/>
                <a:ea typeface="Calibri" panose="020F0502020204030204" pitchFamily="34" charset="0"/>
                <a:cs typeface="Calibri" panose="020F0502020204030204" pitchFamily="34" charset="0"/>
              </a:rPr>
              <a:t>What’s happening next week?</a:t>
            </a:r>
          </a:p>
          <a:p>
            <a:pPr algn="ctr">
              <a:lnSpc>
                <a:spcPct val="150000"/>
              </a:lnSpc>
            </a:pPr>
            <a:endParaRPr lang="en-GB" sz="600" b="1" dirty="0">
              <a:latin typeface="Calibri" panose="020F0502020204030204" pitchFamily="34" charset="0"/>
              <a:ea typeface="Calibri" panose="020F0502020204030204" pitchFamily="34" charset="0"/>
              <a:cs typeface="Calibri" panose="020F0502020204030204" pitchFamily="34" charset="0"/>
            </a:endParaRPr>
          </a:p>
          <a:p>
            <a:pPr algn="ctr">
              <a:lnSpc>
                <a:spcPct val="150000"/>
              </a:lnSpc>
            </a:pPr>
            <a:r>
              <a:rPr lang="en-GB" sz="1300" b="1" dirty="0">
                <a:latin typeface="Calibri" panose="020F0502020204030204" pitchFamily="34" charset="0"/>
                <a:ea typeface="Calibri" panose="020F0502020204030204" pitchFamily="34" charset="0"/>
                <a:cs typeface="Calibri" panose="020F0502020204030204" pitchFamily="34" charset="0"/>
              </a:rPr>
              <a:t>Tuesday 21</a:t>
            </a:r>
            <a:r>
              <a:rPr lang="en-GB" sz="1300" b="1" baseline="30000" dirty="0">
                <a:latin typeface="Calibri" panose="020F0502020204030204" pitchFamily="34" charset="0"/>
                <a:ea typeface="Calibri" panose="020F0502020204030204" pitchFamily="34" charset="0"/>
                <a:cs typeface="Calibri" panose="020F0502020204030204" pitchFamily="34" charset="0"/>
              </a:rPr>
              <a:t>st</a:t>
            </a:r>
            <a:r>
              <a:rPr lang="en-GB" sz="1300" b="1" dirty="0">
                <a:latin typeface="Calibri" panose="020F0502020204030204" pitchFamily="34" charset="0"/>
                <a:ea typeface="Calibri" panose="020F0502020204030204" pitchFamily="34" charset="0"/>
                <a:cs typeface="Calibri" panose="020F0502020204030204" pitchFamily="34" charset="0"/>
              </a:rPr>
              <a:t> </a:t>
            </a:r>
            <a:r>
              <a:rPr lang="en-GB" sz="1300" dirty="0">
                <a:latin typeface="Calibri" panose="020F0502020204030204" pitchFamily="34" charset="0"/>
                <a:ea typeface="Calibri" panose="020F0502020204030204" pitchFamily="34" charset="0"/>
                <a:cs typeface="Calibri" panose="020F0502020204030204" pitchFamily="34" charset="0"/>
              </a:rPr>
              <a:t>– Police Visit to Nursery and Reception</a:t>
            </a:r>
          </a:p>
          <a:p>
            <a:pPr algn="ctr">
              <a:lnSpc>
                <a:spcPct val="150000"/>
              </a:lnSpc>
            </a:pPr>
            <a:r>
              <a:rPr lang="en-GB" sz="1300" b="1" dirty="0">
                <a:latin typeface="Calibri" panose="020F0502020204030204" pitchFamily="34" charset="0"/>
                <a:ea typeface="Calibri" panose="020F0502020204030204" pitchFamily="34" charset="0"/>
                <a:cs typeface="Calibri" panose="020F0502020204030204" pitchFamily="34" charset="0"/>
              </a:rPr>
              <a:t>Tuesday 21</a:t>
            </a:r>
            <a:r>
              <a:rPr lang="en-GB" sz="1300" b="1" baseline="30000" dirty="0">
                <a:latin typeface="Calibri" panose="020F0502020204030204" pitchFamily="34" charset="0"/>
                <a:ea typeface="Calibri" panose="020F0502020204030204" pitchFamily="34" charset="0"/>
                <a:cs typeface="Calibri" panose="020F0502020204030204" pitchFamily="34" charset="0"/>
              </a:rPr>
              <a:t>st</a:t>
            </a:r>
            <a:r>
              <a:rPr lang="en-GB" sz="1300" b="1" dirty="0">
                <a:latin typeface="Calibri" panose="020F0502020204030204" pitchFamily="34" charset="0"/>
                <a:ea typeface="Calibri" panose="020F0502020204030204" pitchFamily="34" charset="0"/>
                <a:cs typeface="Calibri" panose="020F0502020204030204" pitchFamily="34" charset="0"/>
              </a:rPr>
              <a:t> </a:t>
            </a:r>
            <a:r>
              <a:rPr lang="en-GB" sz="1300" dirty="0">
                <a:latin typeface="Calibri" panose="020F0502020204030204" pitchFamily="34" charset="0"/>
                <a:ea typeface="Calibri" panose="020F0502020204030204" pitchFamily="34" charset="0"/>
                <a:cs typeface="Calibri" panose="020F0502020204030204" pitchFamily="34" charset="0"/>
              </a:rPr>
              <a:t>– Y6 Lifesaving </a:t>
            </a:r>
          </a:p>
          <a:p>
            <a:pPr algn="ctr">
              <a:lnSpc>
                <a:spcPct val="150000"/>
              </a:lnSpc>
            </a:pPr>
            <a:r>
              <a:rPr lang="en-GB" sz="1300" b="1" dirty="0">
                <a:latin typeface="Calibri" panose="020F0502020204030204" pitchFamily="34" charset="0"/>
                <a:ea typeface="Calibri" panose="020F0502020204030204" pitchFamily="34" charset="0"/>
                <a:cs typeface="Calibri" panose="020F0502020204030204" pitchFamily="34" charset="0"/>
              </a:rPr>
              <a:t>Wednesday 22</a:t>
            </a:r>
            <a:r>
              <a:rPr lang="en-GB" sz="1300" b="1" baseline="30000" dirty="0">
                <a:latin typeface="Calibri" panose="020F0502020204030204" pitchFamily="34" charset="0"/>
                <a:ea typeface="Calibri" panose="020F0502020204030204" pitchFamily="34" charset="0"/>
                <a:cs typeface="Calibri" panose="020F0502020204030204" pitchFamily="34" charset="0"/>
              </a:rPr>
              <a:t>nd</a:t>
            </a:r>
            <a:r>
              <a:rPr lang="en-GB" sz="1300" b="1" dirty="0">
                <a:latin typeface="Calibri" panose="020F0502020204030204" pitchFamily="34" charset="0"/>
                <a:ea typeface="Calibri" panose="020F0502020204030204" pitchFamily="34" charset="0"/>
                <a:cs typeface="Calibri" panose="020F0502020204030204" pitchFamily="34" charset="0"/>
              </a:rPr>
              <a:t> </a:t>
            </a:r>
            <a:r>
              <a:rPr lang="en-GB" sz="1300" dirty="0">
                <a:latin typeface="Calibri" panose="020F0502020204030204" pitchFamily="34" charset="0"/>
                <a:ea typeface="Calibri" panose="020F0502020204030204" pitchFamily="34" charset="0"/>
                <a:cs typeface="Calibri" panose="020F0502020204030204" pitchFamily="34" charset="0"/>
              </a:rPr>
              <a:t>– Y6 British Sign language lessons </a:t>
            </a:r>
          </a:p>
          <a:p>
            <a:pPr algn="ctr">
              <a:lnSpc>
                <a:spcPct val="150000"/>
              </a:lnSpc>
            </a:pPr>
            <a:r>
              <a:rPr lang="en-GB" sz="1300" b="1" dirty="0">
                <a:latin typeface="Calibri" panose="020F0502020204030204" pitchFamily="34" charset="0"/>
                <a:ea typeface="Calibri" panose="020F0502020204030204" pitchFamily="34" charset="0"/>
                <a:cs typeface="Calibri" panose="020F0502020204030204" pitchFamily="34" charset="0"/>
              </a:rPr>
              <a:t>Wednesday 22</a:t>
            </a:r>
            <a:r>
              <a:rPr lang="en-GB" sz="1300" b="1" baseline="30000" dirty="0">
                <a:latin typeface="Calibri" panose="020F0502020204030204" pitchFamily="34" charset="0"/>
                <a:ea typeface="Calibri" panose="020F0502020204030204" pitchFamily="34" charset="0"/>
                <a:cs typeface="Calibri" panose="020F0502020204030204" pitchFamily="34" charset="0"/>
              </a:rPr>
              <a:t>nd</a:t>
            </a:r>
            <a:r>
              <a:rPr lang="en-GB" sz="1300" b="1" dirty="0">
                <a:latin typeface="Calibri" panose="020F0502020204030204" pitchFamily="34" charset="0"/>
                <a:ea typeface="Calibri" panose="020F0502020204030204" pitchFamily="34" charset="0"/>
                <a:cs typeface="Calibri" panose="020F0502020204030204" pitchFamily="34" charset="0"/>
              </a:rPr>
              <a:t> </a:t>
            </a:r>
            <a:r>
              <a:rPr lang="en-GB" sz="1300" dirty="0">
                <a:latin typeface="Calibri" panose="020F0502020204030204" pitchFamily="34" charset="0"/>
                <a:ea typeface="Calibri" panose="020F0502020204030204" pitchFamily="34" charset="0"/>
                <a:cs typeface="Calibri" panose="020F0502020204030204" pitchFamily="34" charset="0"/>
              </a:rPr>
              <a:t>- Movie Nights – Reception to Year 6 (Please remember that children must be collected by an appropriate adult at 5:00pm. </a:t>
            </a:r>
            <a:r>
              <a:rPr lang="en-GB" sz="1300" u="sng" dirty="0">
                <a:latin typeface="Calibri" panose="020F0502020204030204" pitchFamily="34" charset="0"/>
                <a:ea typeface="Calibri" panose="020F0502020204030204" pitchFamily="34" charset="0"/>
                <a:cs typeface="Calibri" panose="020F0502020204030204" pitchFamily="34" charset="0"/>
              </a:rPr>
              <a:t>No child will be permitted to walk home alone</a:t>
            </a:r>
            <a:r>
              <a:rPr lang="en-GB" sz="1300" dirty="0">
                <a:latin typeface="Calibri" panose="020F0502020204030204" pitchFamily="34" charset="0"/>
                <a:ea typeface="Calibri" panose="020F0502020204030204" pitchFamily="34" charset="0"/>
                <a:cs typeface="Calibri" panose="020F0502020204030204" pitchFamily="34" charset="0"/>
              </a:rPr>
              <a:t>.)</a:t>
            </a:r>
          </a:p>
          <a:p>
            <a:pPr algn="ctr">
              <a:lnSpc>
                <a:spcPct val="150000"/>
              </a:lnSpc>
            </a:pPr>
            <a:r>
              <a:rPr lang="en-GB" sz="1300" b="1" dirty="0">
                <a:latin typeface="Calibri" panose="020F0502020204030204" pitchFamily="34" charset="0"/>
                <a:ea typeface="Calibri" panose="020F0502020204030204" pitchFamily="34" charset="0"/>
                <a:cs typeface="Calibri" panose="020F0502020204030204" pitchFamily="34" charset="0"/>
              </a:rPr>
              <a:t>Wednesday 22</a:t>
            </a:r>
            <a:r>
              <a:rPr lang="en-GB" sz="1300" b="1" baseline="30000" dirty="0">
                <a:latin typeface="Calibri" panose="020F0502020204030204" pitchFamily="34" charset="0"/>
                <a:ea typeface="Calibri" panose="020F0502020204030204" pitchFamily="34" charset="0"/>
                <a:cs typeface="Calibri" panose="020F0502020204030204" pitchFamily="34" charset="0"/>
              </a:rPr>
              <a:t>nd</a:t>
            </a:r>
            <a:r>
              <a:rPr lang="en-GB" sz="1300" b="1" dirty="0">
                <a:latin typeface="Calibri" panose="020F0502020204030204" pitchFamily="34" charset="0"/>
                <a:ea typeface="Calibri" panose="020F0502020204030204" pitchFamily="34" charset="0"/>
                <a:cs typeface="Calibri" panose="020F0502020204030204" pitchFamily="34" charset="0"/>
              </a:rPr>
              <a:t> </a:t>
            </a:r>
            <a:r>
              <a:rPr lang="en-GB" sz="1300" dirty="0">
                <a:latin typeface="Calibri" panose="020F0502020204030204" pitchFamily="34" charset="0"/>
                <a:ea typeface="Calibri" panose="020F0502020204030204" pitchFamily="34" charset="0"/>
                <a:cs typeface="Calibri" panose="020F0502020204030204" pitchFamily="34" charset="0"/>
              </a:rPr>
              <a:t>– School Photos with John Newman</a:t>
            </a:r>
          </a:p>
          <a:p>
            <a:pPr algn="ctr">
              <a:lnSpc>
                <a:spcPct val="150000"/>
              </a:lnSpc>
            </a:pPr>
            <a:r>
              <a:rPr lang="en-GB" sz="1300" b="1" dirty="0">
                <a:latin typeface="Calibri" panose="020F0502020204030204" pitchFamily="34" charset="0"/>
                <a:ea typeface="Calibri" panose="020F0502020204030204" pitchFamily="34" charset="0"/>
                <a:cs typeface="Calibri" panose="020F0502020204030204" pitchFamily="34" charset="0"/>
              </a:rPr>
              <a:t>Thursday 23</a:t>
            </a:r>
            <a:r>
              <a:rPr lang="en-GB" sz="1300" b="1" baseline="30000" dirty="0">
                <a:latin typeface="Calibri" panose="020F0502020204030204" pitchFamily="34" charset="0"/>
                <a:ea typeface="Calibri" panose="020F0502020204030204" pitchFamily="34" charset="0"/>
                <a:cs typeface="Calibri" panose="020F0502020204030204" pitchFamily="34" charset="0"/>
              </a:rPr>
              <a:t>rd</a:t>
            </a:r>
            <a:r>
              <a:rPr lang="en-GB" sz="1300" b="1" dirty="0">
                <a:latin typeface="Calibri" panose="020F0502020204030204" pitchFamily="34" charset="0"/>
                <a:ea typeface="Calibri" panose="020F0502020204030204" pitchFamily="34" charset="0"/>
                <a:cs typeface="Calibri" panose="020F0502020204030204" pitchFamily="34" charset="0"/>
              </a:rPr>
              <a:t> </a:t>
            </a:r>
            <a:r>
              <a:rPr lang="en-GB" sz="1300" dirty="0">
                <a:latin typeface="Calibri" panose="020F0502020204030204" pitchFamily="34" charset="0"/>
                <a:ea typeface="Calibri" panose="020F0502020204030204" pitchFamily="34" charset="0"/>
                <a:cs typeface="Calibri" panose="020F0502020204030204" pitchFamily="34" charset="0"/>
              </a:rPr>
              <a:t>- Year 5/6 Football Festival at Ysgol </a:t>
            </a:r>
            <a:r>
              <a:rPr lang="en-GB" sz="1300" dirty="0" err="1">
                <a:latin typeface="Calibri" panose="020F0502020204030204" pitchFamily="34" charset="0"/>
                <a:ea typeface="Calibri" panose="020F0502020204030204" pitchFamily="34" charset="0"/>
                <a:cs typeface="Calibri" panose="020F0502020204030204" pitchFamily="34" charset="0"/>
              </a:rPr>
              <a:t>Nantgwyn</a:t>
            </a:r>
            <a:r>
              <a:rPr lang="en-GB" sz="1300" dirty="0">
                <a:latin typeface="Calibri" panose="020F0502020204030204" pitchFamily="34" charset="0"/>
                <a:ea typeface="Calibri" panose="020F0502020204030204" pitchFamily="34" charset="0"/>
                <a:cs typeface="Calibri" panose="020F0502020204030204" pitchFamily="34" charset="0"/>
              </a:rPr>
              <a:t> (Permission slips have been sent to those taking part)</a:t>
            </a:r>
          </a:p>
          <a:p>
            <a:pPr algn="ctr">
              <a:lnSpc>
                <a:spcPct val="150000"/>
              </a:lnSpc>
            </a:pPr>
            <a:r>
              <a:rPr lang="en-GB" sz="1300" b="1" dirty="0">
                <a:latin typeface="Calibri" panose="020F0502020204030204" pitchFamily="34" charset="0"/>
                <a:ea typeface="Calibri" panose="020F0502020204030204" pitchFamily="34" charset="0"/>
                <a:cs typeface="Calibri" panose="020F0502020204030204" pitchFamily="34" charset="0"/>
              </a:rPr>
              <a:t>Thursday 23</a:t>
            </a:r>
            <a:r>
              <a:rPr lang="en-GB" sz="1300" b="1" baseline="30000" dirty="0">
                <a:latin typeface="Calibri" panose="020F0502020204030204" pitchFamily="34" charset="0"/>
                <a:ea typeface="Calibri" panose="020F0502020204030204" pitchFamily="34" charset="0"/>
                <a:cs typeface="Calibri" panose="020F0502020204030204" pitchFamily="34" charset="0"/>
              </a:rPr>
              <a:t>rd</a:t>
            </a:r>
            <a:r>
              <a:rPr lang="en-GB" sz="1300" b="1" dirty="0">
                <a:latin typeface="Calibri" panose="020F0502020204030204" pitchFamily="34" charset="0"/>
                <a:ea typeface="Calibri" panose="020F0502020204030204" pitchFamily="34" charset="0"/>
                <a:cs typeface="Calibri" panose="020F0502020204030204" pitchFamily="34" charset="0"/>
              </a:rPr>
              <a:t> </a:t>
            </a:r>
            <a:r>
              <a:rPr lang="en-GB" sz="1300" dirty="0">
                <a:latin typeface="Calibri" panose="020F0502020204030204" pitchFamily="34" charset="0"/>
                <a:ea typeface="Calibri" panose="020F0502020204030204" pitchFamily="34" charset="0"/>
                <a:cs typeface="Calibri" panose="020F0502020204030204" pitchFamily="34" charset="0"/>
              </a:rPr>
              <a:t>– Nasal Flu Vaccines</a:t>
            </a:r>
          </a:p>
          <a:p>
            <a:pPr algn="ctr">
              <a:lnSpc>
                <a:spcPct val="150000"/>
              </a:lnSpc>
            </a:pPr>
            <a:r>
              <a:rPr lang="en-GB" sz="1300" b="1" dirty="0">
                <a:latin typeface="Calibri" panose="020F0502020204030204" pitchFamily="34" charset="0"/>
                <a:ea typeface="Calibri" panose="020F0502020204030204" pitchFamily="34" charset="0"/>
                <a:cs typeface="Calibri" panose="020F0502020204030204" pitchFamily="34" charset="0"/>
              </a:rPr>
              <a:t>Friday 24</a:t>
            </a:r>
            <a:r>
              <a:rPr lang="en-GB" sz="1300" b="1" baseline="30000" dirty="0">
                <a:latin typeface="Calibri" panose="020F0502020204030204" pitchFamily="34" charset="0"/>
                <a:ea typeface="Calibri" panose="020F0502020204030204" pitchFamily="34" charset="0"/>
                <a:cs typeface="Calibri" panose="020F0502020204030204" pitchFamily="34" charset="0"/>
              </a:rPr>
              <a:t>th</a:t>
            </a:r>
            <a:r>
              <a:rPr lang="en-GB" sz="1300" b="1" dirty="0">
                <a:latin typeface="Calibri" panose="020F0502020204030204" pitchFamily="34" charset="0"/>
                <a:ea typeface="Calibri" panose="020F0502020204030204" pitchFamily="34" charset="0"/>
                <a:cs typeface="Calibri" panose="020F0502020204030204" pitchFamily="34" charset="0"/>
              </a:rPr>
              <a:t> - </a:t>
            </a:r>
            <a:r>
              <a:rPr lang="en-GB" sz="1300" dirty="0">
                <a:latin typeface="Calibri" panose="020F0502020204030204" pitchFamily="34" charset="0"/>
                <a:ea typeface="Calibri" panose="020F0502020204030204" pitchFamily="34" charset="0"/>
                <a:cs typeface="Calibri" panose="020F0502020204030204" pitchFamily="34" charset="0"/>
              </a:rPr>
              <a:t>South Wales Fire Visit to Nursery, Reception, Year 2 and Year 5</a:t>
            </a:r>
          </a:p>
          <a:p>
            <a:pPr algn="ctr">
              <a:buSzPts val="1400"/>
            </a:pPr>
            <a:endParaRPr lang="en-GB" sz="1300" dirty="0">
              <a:latin typeface="Calibri" panose="020F0502020204030204" pitchFamily="34" charset="0"/>
              <a:ea typeface="Calibri" panose="020F0502020204030204" pitchFamily="34" charset="0"/>
              <a:cs typeface="Calibri" panose="020F0502020204030204" pitchFamily="34" charset="0"/>
            </a:endParaRPr>
          </a:p>
        </p:txBody>
      </p:sp>
      <p:sp>
        <p:nvSpPr>
          <p:cNvPr id="89" name="Google Shape;89;p1"/>
          <p:cNvSpPr txBox="1"/>
          <p:nvPr/>
        </p:nvSpPr>
        <p:spPr>
          <a:xfrm>
            <a:off x="211948" y="2425740"/>
            <a:ext cx="3478137" cy="6142002"/>
          </a:xfrm>
          <a:prstGeom prst="rect">
            <a:avLst/>
          </a:prstGeom>
          <a:noFill/>
          <a:ln>
            <a:noFill/>
          </a:ln>
        </p:spPr>
        <p:txBody>
          <a:bodyPr spcFirstLastPara="1" wrap="square" lIns="0" tIns="0" rIns="0" bIns="0" anchor="t" anchorCtr="0">
            <a:spAutoFit/>
          </a:bodyPr>
          <a:lstStyle/>
          <a:p>
            <a:pPr lvl="0" algn="ctr">
              <a:lnSpc>
                <a:spcPct val="159172"/>
              </a:lnSpc>
              <a:buSzPts val="1044"/>
            </a:pPr>
            <a:r>
              <a:rPr lang="en-GB" sz="1800" b="1" dirty="0">
                <a:solidFill>
                  <a:schemeClr val="tx1"/>
                </a:solidFill>
                <a:latin typeface="Calibri" panose="020F0502020204030204" pitchFamily="34" charset="0"/>
                <a:ea typeface="Poppins Light"/>
                <a:cs typeface="Calibri" panose="020F0502020204030204" pitchFamily="34" charset="0"/>
                <a:sym typeface="Poppins Light"/>
              </a:rPr>
              <a:t>Exciting Times</a:t>
            </a:r>
          </a:p>
          <a:p>
            <a:pPr lvl="0" algn="ctr">
              <a:lnSpc>
                <a:spcPct val="150000"/>
              </a:lnSpc>
              <a:buSzPts val="1044"/>
            </a:pPr>
            <a:r>
              <a:rPr lang="en-GB" sz="1300" dirty="0">
                <a:solidFill>
                  <a:schemeClr val="tx1"/>
                </a:solidFill>
                <a:latin typeface="Calibri" panose="020F0502020204030204" pitchFamily="34" charset="0"/>
                <a:ea typeface="Poppins Light"/>
                <a:cs typeface="Calibri" panose="020F0502020204030204" pitchFamily="34" charset="0"/>
                <a:sym typeface="Poppins Light"/>
              </a:rPr>
              <a:t>We’re thrilled to announce the development of a brand-new Forest School area, made possible by a generous £7,000 grant. This outdoor learning space will eventually be used by all children across the school, offering hands-on experiences in nature that support wellbeing, creativity, and resilience. Forest School sessions will begin after half term for Years 4–6, with an after-school club also launching soon—more details to follow next week! </a:t>
            </a:r>
          </a:p>
          <a:p>
            <a:pPr algn="ctr">
              <a:buSzPts val="1044"/>
            </a:pPr>
            <a:endParaRPr lang="en-GB" sz="1300" dirty="0">
              <a:solidFill>
                <a:schemeClr val="tx1"/>
              </a:solidFill>
              <a:latin typeface="Calibri" panose="020F0502020204030204" pitchFamily="34" charset="0"/>
              <a:ea typeface="Poppins Light"/>
              <a:cs typeface="Calibri" panose="020F0502020204030204" pitchFamily="34" charset="0"/>
              <a:sym typeface="Poppins Light"/>
            </a:endParaRPr>
          </a:p>
          <a:p>
            <a:pPr lvl="0" algn="ctr">
              <a:lnSpc>
                <a:spcPct val="150000"/>
              </a:lnSpc>
              <a:buSzPts val="1044"/>
            </a:pPr>
            <a:r>
              <a:rPr lang="en-GB" sz="1300" dirty="0">
                <a:solidFill>
                  <a:schemeClr val="tx1"/>
                </a:solidFill>
                <a:latin typeface="Calibri" panose="020F0502020204030204" pitchFamily="34" charset="0"/>
                <a:ea typeface="Poppins Light"/>
                <a:cs typeface="Calibri" panose="020F0502020204030204" pitchFamily="34" charset="0"/>
                <a:sym typeface="Poppins Light"/>
              </a:rPr>
              <a:t>In addition, we’re working closely with the local authority to redevelop our much-loved Heart Space within the school. Provisional plans have already been drawn up, and we’ll be sharing these with a group of children to gather their thoughts and ideas. This is their space, and it’s vital that their voices are heard as we shape a welcoming, inclusive environment that reflects their needs and aspirations.</a:t>
            </a:r>
          </a:p>
        </p:txBody>
      </p:sp>
      <p:sp>
        <p:nvSpPr>
          <p:cNvPr id="94" name="Google Shape;94;p1"/>
          <p:cNvSpPr txBox="1"/>
          <p:nvPr/>
        </p:nvSpPr>
        <p:spPr>
          <a:xfrm>
            <a:off x="471951" y="7149906"/>
            <a:ext cx="3044100" cy="215400"/>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Clr>
                <a:srgbClr val="000000"/>
              </a:buClr>
              <a:buSzPts val="2037"/>
              <a:buFont typeface="Arial"/>
              <a:buNone/>
            </a:pPr>
            <a:endParaRPr sz="1400" b="0" i="0" u="none" strike="noStrike" cap="none">
              <a:solidFill>
                <a:srgbClr val="000000"/>
              </a:solidFill>
              <a:latin typeface="Arial"/>
              <a:ea typeface="Arial"/>
              <a:cs typeface="Arial"/>
              <a:sym typeface="Arial"/>
            </a:endParaRPr>
          </a:p>
        </p:txBody>
      </p:sp>
      <p:sp>
        <p:nvSpPr>
          <p:cNvPr id="96" name="Google Shape;96;p1"/>
          <p:cNvSpPr txBox="1"/>
          <p:nvPr/>
        </p:nvSpPr>
        <p:spPr>
          <a:xfrm>
            <a:off x="-1588" y="393017"/>
            <a:ext cx="7558088" cy="18145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Poppins"/>
                <a:cs typeface="Poppins"/>
                <a:sym typeface="Poppins"/>
              </a:rPr>
              <a:t>WPS NEWS</a:t>
            </a:r>
          </a:p>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err="1">
                <a:solidFill>
                  <a:srgbClr val="FFCC01"/>
                </a:solidFill>
                <a:latin typeface="Poppins"/>
                <a:ea typeface="Arial"/>
                <a:cs typeface="Poppins"/>
                <a:sym typeface="Poppins"/>
              </a:rPr>
              <a:t>OCtober</a:t>
            </a:r>
            <a:r>
              <a:rPr lang="en-US" sz="5896" b="1" i="0" u="none" strike="noStrike" cap="none" dirty="0">
                <a:solidFill>
                  <a:srgbClr val="FFCC01"/>
                </a:solidFill>
                <a:latin typeface="Poppins"/>
                <a:ea typeface="Arial"/>
                <a:cs typeface="Poppins"/>
                <a:sym typeface="Poppins"/>
              </a:rPr>
              <a:t> 2025</a:t>
            </a:r>
            <a:endParaRPr sz="1400" b="0" i="0" u="none" strike="noStrike" cap="none" dirty="0">
              <a:solidFill>
                <a:srgbClr val="000000"/>
              </a:solidFill>
              <a:latin typeface="Arial"/>
              <a:ea typeface="Arial"/>
              <a:cs typeface="Arial"/>
              <a:sym typeface="Arial"/>
            </a:endParaRPr>
          </a:p>
        </p:txBody>
      </p:sp>
      <p:sp>
        <p:nvSpPr>
          <p:cNvPr id="14" name="Rectangle: Rounded Corners 13">
            <a:extLst>
              <a:ext uri="{FF2B5EF4-FFF2-40B4-BE49-F238E27FC236}">
                <a16:creationId xmlns:a16="http://schemas.microsoft.com/office/drawing/2014/main" id="{0B0C455C-5AD2-4064-A04C-A01E84CE8556}"/>
              </a:ext>
            </a:extLst>
          </p:cNvPr>
          <p:cNvSpPr/>
          <p:nvPr/>
        </p:nvSpPr>
        <p:spPr>
          <a:xfrm>
            <a:off x="165971" y="8519618"/>
            <a:ext cx="3611485" cy="2173781"/>
          </a:xfrm>
          <a:prstGeom prst="roundRect">
            <a:avLst/>
          </a:prstGeom>
          <a:solidFill>
            <a:srgbClr val="FFC0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a:extLst>
              <a:ext uri="{FF2B5EF4-FFF2-40B4-BE49-F238E27FC236}">
                <a16:creationId xmlns:a16="http://schemas.microsoft.com/office/drawing/2014/main" id="{D08D0D2B-B078-4DDD-8A74-ED88A91A62D1}"/>
              </a:ext>
            </a:extLst>
          </p:cNvPr>
          <p:cNvSpPr/>
          <p:nvPr/>
        </p:nvSpPr>
        <p:spPr>
          <a:xfrm>
            <a:off x="340851" y="8607548"/>
            <a:ext cx="3306299" cy="1997919"/>
          </a:xfrm>
          <a:prstGeom prst="rect">
            <a:avLst/>
          </a:prstGeom>
        </p:spPr>
        <p:txBody>
          <a:bodyPr wrap="square">
            <a:spAutoFit/>
          </a:bodyPr>
          <a:lstStyle/>
          <a:p>
            <a:pPr algn="ctr">
              <a:lnSpc>
                <a:spcPct val="150000"/>
              </a:lnSpc>
            </a:pPr>
            <a:r>
              <a:rPr lang="en-GB" dirty="0">
                <a:latin typeface="Calibri" panose="020F0502020204030204" pitchFamily="34" charset="0"/>
                <a:ea typeface="Calibri" panose="020F0502020204030204" pitchFamily="34" charset="0"/>
                <a:cs typeface="Calibri" panose="020F0502020204030204" pitchFamily="34" charset="0"/>
              </a:rPr>
              <a:t>Friday 17th October – Show Racism the Red Card</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We are proud to support </a:t>
            </a:r>
            <a:r>
              <a:rPr lang="en-GB" i="1" dirty="0">
                <a:latin typeface="Calibri" panose="020F0502020204030204" pitchFamily="34" charset="0"/>
                <a:ea typeface="Calibri" panose="020F0502020204030204" pitchFamily="34" charset="0"/>
                <a:cs typeface="Calibri" panose="020F0502020204030204" pitchFamily="34" charset="0"/>
              </a:rPr>
              <a:t>Show Racism the Red Card</a:t>
            </a:r>
            <a:r>
              <a:rPr lang="en-GB" dirty="0">
                <a:latin typeface="Calibri" panose="020F0502020204030204" pitchFamily="34" charset="0"/>
                <a:ea typeface="Calibri" panose="020F0502020204030204" pitchFamily="34" charset="0"/>
                <a:cs typeface="Calibri" panose="020F0502020204030204" pitchFamily="34" charset="0"/>
              </a:rPr>
              <a:t> tomorrow. Children are encouraged to wear red to show their support for this important cause.</a:t>
            </a:r>
          </a:p>
        </p:txBody>
      </p:sp>
      <p:sp>
        <p:nvSpPr>
          <p:cNvPr id="15" name="Rectangle: Rounded Corners 14">
            <a:extLst>
              <a:ext uri="{FF2B5EF4-FFF2-40B4-BE49-F238E27FC236}">
                <a16:creationId xmlns:a16="http://schemas.microsoft.com/office/drawing/2014/main" id="{B52E1429-8ECD-43F3-B6E9-5856E86DEC5A}"/>
              </a:ext>
            </a:extLst>
          </p:cNvPr>
          <p:cNvSpPr/>
          <p:nvPr/>
        </p:nvSpPr>
        <p:spPr>
          <a:xfrm>
            <a:off x="3985667" y="8818909"/>
            <a:ext cx="3404862" cy="1874490"/>
          </a:xfrm>
          <a:prstGeom prst="roundRect">
            <a:avLst/>
          </a:prstGeom>
          <a:solidFill>
            <a:schemeClr val="bg2">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Christmas Concert Dates </a:t>
            </a: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(Yes I know it’s only October)</a:t>
            </a:r>
          </a:p>
          <a:p>
            <a:pPr algn="ctr"/>
            <a:endParaRPr lang="en-GB"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Tuesday 9</a:t>
            </a:r>
            <a:r>
              <a:rPr lang="en-GB" baseline="30000" dirty="0">
                <a:solidFill>
                  <a:schemeClr val="tx1"/>
                </a:solidFill>
                <a:latin typeface="Calibri" panose="020F0502020204030204" pitchFamily="34" charset="0"/>
                <a:ea typeface="Calibri" panose="020F0502020204030204" pitchFamily="34" charset="0"/>
                <a:cs typeface="Calibri" panose="020F0502020204030204" pitchFamily="34" charset="0"/>
              </a:rPr>
              <a:t>th</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Dec @2pm – Y1 and Y2</a:t>
            </a: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Wed 10</a:t>
            </a:r>
            <a:r>
              <a:rPr lang="en-GB" baseline="30000" dirty="0">
                <a:solidFill>
                  <a:schemeClr val="tx1"/>
                </a:solidFill>
                <a:latin typeface="Calibri" panose="020F0502020204030204" pitchFamily="34" charset="0"/>
                <a:ea typeface="Calibri" panose="020F0502020204030204" pitchFamily="34" charset="0"/>
                <a:cs typeface="Calibri" panose="020F0502020204030204" pitchFamily="34" charset="0"/>
              </a:rPr>
              <a:t>th</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Dec @ 2pm Nursery and Reception</a:t>
            </a:r>
          </a:p>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Thurs 11</a:t>
            </a:r>
            <a:r>
              <a:rPr lang="en-GB" baseline="30000" dirty="0">
                <a:solidFill>
                  <a:schemeClr val="tx1"/>
                </a:solidFill>
                <a:latin typeface="Calibri" panose="020F0502020204030204" pitchFamily="34" charset="0"/>
                <a:ea typeface="Calibri" panose="020F0502020204030204" pitchFamily="34" charset="0"/>
                <a:cs typeface="Calibri" panose="020F0502020204030204" pitchFamily="34" charset="0"/>
              </a:rPr>
              <a:t>th</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and Fri 12</a:t>
            </a:r>
            <a:r>
              <a:rPr lang="en-GB" baseline="30000" dirty="0">
                <a:solidFill>
                  <a:schemeClr val="tx1"/>
                </a:solidFill>
                <a:latin typeface="Calibri" panose="020F0502020204030204" pitchFamily="34" charset="0"/>
                <a:ea typeface="Calibri" panose="020F0502020204030204" pitchFamily="34" charset="0"/>
                <a:cs typeface="Calibri" panose="020F0502020204030204" pitchFamily="34" charset="0"/>
              </a:rPr>
              <a:t>th</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 Dec @ 2pm – Y3, Y4, Y5, Y6</a:t>
            </a:r>
          </a:p>
        </p:txBody>
      </p:sp>
    </p:spTree>
    <p:extLst>
      <p:ext uri="{BB962C8B-B14F-4D97-AF65-F5344CB8AC3E}">
        <p14:creationId xmlns:p14="http://schemas.microsoft.com/office/powerpoint/2010/main" val="3387787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
            <a:extLst>
              <a:ext uri="{FF2B5EF4-FFF2-40B4-BE49-F238E27FC236}">
                <a16:creationId xmlns:a16="http://schemas.microsoft.com/office/drawing/2014/main" id="{DB013A6C-35D0-498E-824D-24B93838592E}"/>
              </a:ext>
            </a:extLst>
          </p:cNvPr>
          <p:cNvSpPr>
            <a:spLocks noChangeArrowheads="1"/>
          </p:cNvSpPr>
          <p:nvPr/>
        </p:nvSpPr>
        <p:spPr bwMode="auto">
          <a:xfrm>
            <a:off x="162992" y="4146503"/>
            <a:ext cx="3531552" cy="10847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345966" rIns="91440" bIns="149178"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900" b="1" i="0" u="none" strike="noStrike" kern="1200" cap="none" spc="0" normalizeH="0" baseline="0" noProof="0" dirty="0">
                <a:ln>
                  <a:noFill/>
                </a:ln>
                <a:solidFill>
                  <a:srgbClr val="1F497D"/>
                </a:solidFill>
                <a:effectLst/>
                <a:uLnTx/>
                <a:uFillTx/>
                <a:latin typeface="Calibri"/>
                <a:ea typeface="+mn-ea"/>
                <a:cs typeface="+mn-cs"/>
              </a:rPr>
              <a:t>School term date for next academic year 2025/2026 – </a:t>
            </a:r>
          </a:p>
        </p:txBody>
      </p:sp>
      <p:sp>
        <p:nvSpPr>
          <p:cNvPr id="5" name="Freeform 5"/>
          <p:cNvSpPr/>
          <p:nvPr/>
        </p:nvSpPr>
        <p:spPr>
          <a:xfrm flipH="1">
            <a:off x="-44826" y="9608645"/>
            <a:ext cx="7601326" cy="1084755"/>
          </a:xfrm>
          <a:custGeom>
            <a:avLst/>
            <a:gdLst/>
            <a:ahLst/>
            <a:cxnLst/>
            <a:rect l="l" t="t" r="r" b="b"/>
            <a:pathLst>
              <a:path w="9069174" h="3219557">
                <a:moveTo>
                  <a:pt x="9069175" y="0"/>
                </a:moveTo>
                <a:lnTo>
                  <a:pt x="0" y="0"/>
                </a:lnTo>
                <a:lnTo>
                  <a:pt x="0" y="3219556"/>
                </a:lnTo>
                <a:lnTo>
                  <a:pt x="9069175" y="3219556"/>
                </a:lnTo>
                <a:lnTo>
                  <a:pt x="9069175"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p:cNvSpPr txBox="1"/>
          <p:nvPr/>
        </p:nvSpPr>
        <p:spPr>
          <a:xfrm>
            <a:off x="266189" y="860125"/>
            <a:ext cx="6979295" cy="3660874"/>
          </a:xfrm>
          <a:prstGeom prst="rect">
            <a:avLst/>
          </a:prstGeom>
        </p:spPr>
        <p:txBody>
          <a:bodyPr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kern="1200" dirty="0">
                <a:solidFill>
                  <a:srgbClr val="28326E"/>
                </a:solidFill>
                <a:latin typeface="Calibri"/>
                <a:ea typeface="Poppins"/>
                <a:cs typeface="Poppins"/>
                <a:sym typeface="Poppins"/>
              </a:rPr>
              <a:t>Dates for next half term</a:t>
            </a:r>
            <a:endPar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endParaRPr>
          </a:p>
          <a:p>
            <a:pPr algn="ctr">
              <a:buClrTx/>
              <a:defRPr/>
            </a:pPr>
            <a:r>
              <a:rPr lang="en-GB" sz="1600" kern="1200" dirty="0">
                <a:solidFill>
                  <a:srgbClr val="28326E"/>
                </a:solidFill>
                <a:latin typeface="Calibri"/>
                <a:ea typeface="Poppins"/>
                <a:cs typeface="Poppins"/>
                <a:sym typeface="Poppins"/>
              </a:rPr>
              <a:t>Autumn 2 Begins – Monday 3</a:t>
            </a:r>
            <a:r>
              <a:rPr lang="en-GB" sz="1600" kern="1200" baseline="30000" dirty="0">
                <a:solidFill>
                  <a:srgbClr val="28326E"/>
                </a:solidFill>
                <a:latin typeface="Calibri"/>
                <a:ea typeface="Poppins"/>
                <a:cs typeface="Poppins"/>
                <a:sym typeface="Poppins"/>
              </a:rPr>
              <a:t>rd</a:t>
            </a:r>
            <a:r>
              <a:rPr lang="en-GB" sz="1600" kern="1200" dirty="0">
                <a:solidFill>
                  <a:srgbClr val="28326E"/>
                </a:solidFill>
                <a:latin typeface="Calibri"/>
                <a:ea typeface="Poppins"/>
                <a:cs typeface="Poppins"/>
                <a:sym typeface="Poppins"/>
              </a:rPr>
              <a:t> November</a:t>
            </a:r>
          </a:p>
          <a:p>
            <a:pPr algn="ctr">
              <a:buClrTx/>
              <a:defRPr/>
            </a:pPr>
            <a:r>
              <a:rPr lang="en-GB" sz="1600" kern="1200" dirty="0">
                <a:solidFill>
                  <a:srgbClr val="28326E"/>
                </a:solidFill>
                <a:latin typeface="Calibri"/>
                <a:ea typeface="Poppins"/>
                <a:cs typeface="Poppins"/>
                <a:sym typeface="Poppins"/>
              </a:rPr>
              <a:t>Parents Consultations – Week Beginning 17</a:t>
            </a:r>
            <a:r>
              <a:rPr lang="en-GB" sz="1600" kern="1200" baseline="30000" dirty="0">
                <a:solidFill>
                  <a:srgbClr val="28326E"/>
                </a:solidFill>
                <a:latin typeface="Calibri"/>
                <a:ea typeface="Poppins"/>
                <a:cs typeface="Poppins"/>
                <a:sym typeface="Poppins"/>
              </a:rPr>
              <a:t>th</a:t>
            </a:r>
            <a:r>
              <a:rPr lang="en-GB" sz="1600" kern="1200" dirty="0">
                <a:solidFill>
                  <a:srgbClr val="28326E"/>
                </a:solidFill>
                <a:latin typeface="Calibri"/>
                <a:ea typeface="Poppins"/>
                <a:cs typeface="Poppins"/>
                <a:sym typeface="Poppins"/>
              </a:rPr>
              <a:t> November (More info to follow)</a:t>
            </a:r>
          </a:p>
          <a:p>
            <a:pPr lvl="0" algn="ctr">
              <a:buClrTx/>
              <a:defRPr/>
            </a:pPr>
            <a:r>
              <a:rPr lang="en-GB" sz="1600" kern="1200" dirty="0">
                <a:solidFill>
                  <a:srgbClr val="28326E"/>
                </a:solidFill>
                <a:latin typeface="Calibri"/>
                <a:ea typeface="Poppins"/>
                <a:cs typeface="Poppins"/>
                <a:sym typeface="Poppins"/>
              </a:rPr>
              <a:t>Wednesday 19</a:t>
            </a:r>
            <a:r>
              <a:rPr lang="en-GB" sz="1600" kern="1200" baseline="30000" dirty="0">
                <a:solidFill>
                  <a:srgbClr val="28326E"/>
                </a:solidFill>
                <a:latin typeface="Calibri"/>
                <a:ea typeface="Poppins"/>
                <a:cs typeface="Poppins"/>
                <a:sym typeface="Poppins"/>
              </a:rPr>
              <a:t>th</a:t>
            </a:r>
            <a:r>
              <a:rPr lang="en-GB" sz="1600" kern="1200" dirty="0">
                <a:solidFill>
                  <a:srgbClr val="28326E"/>
                </a:solidFill>
                <a:latin typeface="Calibri"/>
                <a:ea typeface="Poppins"/>
                <a:cs typeface="Poppins"/>
                <a:sym typeface="Poppins"/>
              </a:rPr>
              <a:t> November – Autumn term Governing Body Meeting</a:t>
            </a:r>
          </a:p>
          <a:p>
            <a:pPr lvl="0" algn="ctr">
              <a:buClrTx/>
              <a:defRPr/>
            </a:pPr>
            <a:r>
              <a:rPr lang="en-GB" sz="1600" kern="1200" dirty="0">
                <a:solidFill>
                  <a:srgbClr val="28326E"/>
                </a:solidFill>
                <a:latin typeface="Calibri"/>
                <a:ea typeface="Poppins"/>
                <a:cs typeface="Poppins"/>
                <a:sym typeface="Poppins"/>
              </a:rPr>
              <a:t>Wednesday 26</a:t>
            </a:r>
            <a:r>
              <a:rPr lang="en-GB" sz="1600" kern="1200" baseline="30000" dirty="0">
                <a:solidFill>
                  <a:srgbClr val="28326E"/>
                </a:solidFill>
                <a:latin typeface="Calibri"/>
                <a:ea typeface="Poppins"/>
                <a:cs typeface="Poppins"/>
                <a:sym typeface="Poppins"/>
              </a:rPr>
              <a:t>th</a:t>
            </a:r>
            <a:r>
              <a:rPr lang="en-GB" sz="1600" kern="1200" dirty="0">
                <a:solidFill>
                  <a:srgbClr val="28326E"/>
                </a:solidFill>
                <a:latin typeface="Calibri"/>
                <a:ea typeface="Poppins"/>
                <a:cs typeface="Poppins"/>
                <a:sym typeface="Poppins"/>
              </a:rPr>
              <a:t> November @1:30 – Pre-Nursery new starters</a:t>
            </a:r>
          </a:p>
          <a:p>
            <a:pPr lvl="0" algn="ctr">
              <a:buClrTx/>
              <a:defRPr/>
            </a:pPr>
            <a:r>
              <a:rPr lang="en-GB" sz="1600" kern="1200" dirty="0">
                <a:solidFill>
                  <a:srgbClr val="28326E"/>
                </a:solidFill>
                <a:latin typeface="Calibri"/>
                <a:ea typeface="Poppins"/>
                <a:cs typeface="Poppins"/>
                <a:sym typeface="Poppins"/>
              </a:rPr>
              <a:t>Tuesday 2</a:t>
            </a:r>
            <a:r>
              <a:rPr lang="en-GB" sz="1600" kern="1200" baseline="30000" dirty="0">
                <a:solidFill>
                  <a:srgbClr val="28326E"/>
                </a:solidFill>
                <a:latin typeface="Calibri"/>
                <a:ea typeface="Poppins"/>
                <a:cs typeface="Poppins"/>
                <a:sym typeface="Poppins"/>
              </a:rPr>
              <a:t>nd</a:t>
            </a:r>
            <a:r>
              <a:rPr lang="en-GB" sz="1600" kern="1200" dirty="0">
                <a:solidFill>
                  <a:srgbClr val="28326E"/>
                </a:solidFill>
                <a:latin typeface="Calibri"/>
                <a:ea typeface="Poppins"/>
                <a:cs typeface="Poppins"/>
                <a:sym typeface="Poppins"/>
              </a:rPr>
              <a:t> December – Phase 1 –Breakfast with Santa in Dragon’s Den</a:t>
            </a:r>
          </a:p>
          <a:p>
            <a:pPr lvl="0" algn="ctr">
              <a:buClrTx/>
              <a:defRPr/>
            </a:pPr>
            <a:r>
              <a:rPr lang="en-GB" sz="1600" kern="1200" dirty="0">
                <a:solidFill>
                  <a:srgbClr val="28326E"/>
                </a:solidFill>
                <a:latin typeface="Calibri"/>
                <a:ea typeface="Poppins"/>
                <a:cs typeface="Poppins"/>
                <a:sym typeface="Poppins"/>
              </a:rPr>
              <a:t>Wednesday 3</a:t>
            </a:r>
            <a:r>
              <a:rPr lang="en-GB" sz="1600" kern="1200" baseline="30000" dirty="0">
                <a:solidFill>
                  <a:srgbClr val="28326E"/>
                </a:solidFill>
                <a:latin typeface="Calibri"/>
                <a:ea typeface="Poppins"/>
                <a:cs typeface="Poppins"/>
                <a:sym typeface="Poppins"/>
              </a:rPr>
              <a:t>rd</a:t>
            </a:r>
            <a:r>
              <a:rPr lang="en-GB" sz="1600" kern="1200" dirty="0">
                <a:solidFill>
                  <a:srgbClr val="28326E"/>
                </a:solidFill>
                <a:latin typeface="Calibri"/>
                <a:ea typeface="Poppins"/>
                <a:cs typeface="Poppins"/>
                <a:sym typeface="Poppins"/>
              </a:rPr>
              <a:t> December – Christmas Dinner and Jumper Day (Donation to Save the Children)</a:t>
            </a:r>
          </a:p>
          <a:p>
            <a:pPr lvl="0" algn="ctr">
              <a:buClrTx/>
              <a:defRPr/>
            </a:pPr>
            <a:r>
              <a:rPr lang="en-GB" sz="1600" kern="1200" dirty="0">
                <a:solidFill>
                  <a:srgbClr val="28326E"/>
                </a:solidFill>
                <a:latin typeface="Calibri"/>
                <a:ea typeface="Poppins"/>
                <a:cs typeface="Poppins"/>
                <a:sym typeface="Poppins"/>
              </a:rPr>
              <a:t>Thursday 4</a:t>
            </a:r>
            <a:r>
              <a:rPr lang="en-GB" sz="1600" kern="1200" baseline="30000" dirty="0">
                <a:solidFill>
                  <a:srgbClr val="28326E"/>
                </a:solidFill>
                <a:latin typeface="Calibri"/>
                <a:ea typeface="Poppins"/>
                <a:cs typeface="Poppins"/>
                <a:sym typeface="Poppins"/>
              </a:rPr>
              <a:t>th</a:t>
            </a:r>
            <a:r>
              <a:rPr lang="en-GB" sz="1600" kern="1200" dirty="0">
                <a:solidFill>
                  <a:srgbClr val="28326E"/>
                </a:solidFill>
                <a:latin typeface="Calibri"/>
                <a:ea typeface="Poppins"/>
                <a:cs typeface="Poppins"/>
                <a:sym typeface="Poppins"/>
              </a:rPr>
              <a:t> December @2:30 - </a:t>
            </a:r>
            <a:r>
              <a:rPr lang="en-GB" sz="1600" kern="1200" dirty="0" err="1">
                <a:solidFill>
                  <a:srgbClr val="28326E"/>
                </a:solidFill>
                <a:latin typeface="Calibri"/>
                <a:ea typeface="Poppins"/>
                <a:cs typeface="Poppins"/>
                <a:sym typeface="Poppins"/>
              </a:rPr>
              <a:t>i</a:t>
            </a:r>
            <a:r>
              <a:rPr lang="en-GB" sz="1600" kern="1200" dirty="0">
                <a:solidFill>
                  <a:srgbClr val="28326E"/>
                </a:solidFill>
                <a:latin typeface="Calibri"/>
                <a:ea typeface="Poppins"/>
                <a:cs typeface="Poppins"/>
                <a:sym typeface="Poppins"/>
              </a:rPr>
              <a:t>-Rock concert for parents of participating pupils</a:t>
            </a:r>
          </a:p>
          <a:p>
            <a:pPr lvl="0" algn="ctr">
              <a:buClrTx/>
              <a:defRPr/>
            </a:pPr>
            <a:r>
              <a:rPr lang="en-GB" sz="1600" kern="1200" dirty="0">
                <a:solidFill>
                  <a:srgbClr val="28326E"/>
                </a:solidFill>
                <a:latin typeface="Calibri"/>
                <a:ea typeface="Poppins"/>
                <a:cs typeface="Poppins"/>
                <a:sym typeface="Poppins"/>
              </a:rPr>
              <a:t>Tuesday 9</a:t>
            </a:r>
            <a:r>
              <a:rPr lang="en-GB" sz="1600" kern="1200" baseline="30000" dirty="0">
                <a:solidFill>
                  <a:srgbClr val="28326E"/>
                </a:solidFill>
                <a:latin typeface="Calibri"/>
                <a:ea typeface="Poppins"/>
                <a:cs typeface="Poppins"/>
                <a:sym typeface="Poppins"/>
              </a:rPr>
              <a:t>th</a:t>
            </a:r>
            <a:r>
              <a:rPr lang="en-GB" sz="1600" kern="1200" dirty="0">
                <a:solidFill>
                  <a:srgbClr val="28326E"/>
                </a:solidFill>
                <a:latin typeface="Calibri"/>
                <a:ea typeface="Poppins"/>
                <a:cs typeface="Poppins"/>
                <a:sym typeface="Poppins"/>
              </a:rPr>
              <a:t> – Friday 12</a:t>
            </a:r>
            <a:r>
              <a:rPr lang="en-GB" sz="1600" kern="1200" baseline="30000" dirty="0">
                <a:solidFill>
                  <a:srgbClr val="28326E"/>
                </a:solidFill>
                <a:latin typeface="Calibri"/>
                <a:ea typeface="Poppins"/>
                <a:cs typeface="Poppins"/>
                <a:sym typeface="Poppins"/>
              </a:rPr>
              <a:t>th</a:t>
            </a:r>
            <a:r>
              <a:rPr lang="en-GB" sz="1600" kern="1200" dirty="0">
                <a:solidFill>
                  <a:srgbClr val="28326E"/>
                </a:solidFill>
                <a:latin typeface="Calibri"/>
                <a:ea typeface="Poppins"/>
                <a:cs typeface="Poppins"/>
                <a:sym typeface="Poppins"/>
              </a:rPr>
              <a:t> - Christmas Concert week (see page 2 – Tickets will be released after half term)</a:t>
            </a:r>
          </a:p>
          <a:p>
            <a:pPr lvl="0" algn="ctr">
              <a:buClrTx/>
              <a:defRPr/>
            </a:pPr>
            <a:r>
              <a:rPr lang="en-GB" sz="1600" kern="1200" dirty="0">
                <a:solidFill>
                  <a:srgbClr val="28326E"/>
                </a:solidFill>
                <a:latin typeface="Calibri"/>
                <a:ea typeface="Poppins"/>
                <a:cs typeface="Poppins"/>
                <a:sym typeface="Poppins"/>
              </a:rPr>
              <a:t>INSET Day – Monday 5</a:t>
            </a:r>
            <a:r>
              <a:rPr lang="en-GB" sz="1600" kern="1200" baseline="30000" dirty="0">
                <a:solidFill>
                  <a:srgbClr val="28326E"/>
                </a:solidFill>
                <a:latin typeface="Calibri"/>
                <a:ea typeface="Poppins"/>
                <a:cs typeface="Poppins"/>
                <a:sym typeface="Poppins"/>
              </a:rPr>
              <a:t>th</a:t>
            </a:r>
            <a:r>
              <a:rPr lang="en-GB" sz="1600" kern="1200" dirty="0">
                <a:solidFill>
                  <a:srgbClr val="28326E"/>
                </a:solidFill>
                <a:latin typeface="Calibri"/>
                <a:ea typeface="Poppins"/>
                <a:cs typeface="Poppins"/>
                <a:sym typeface="Poppins"/>
              </a:rPr>
              <a:t> January</a:t>
            </a:r>
          </a:p>
          <a:p>
            <a:pPr lvl="0" algn="ctr">
              <a:buClrTx/>
              <a:defRPr/>
            </a:pPr>
            <a:r>
              <a:rPr lang="en-GB" sz="1600" kern="1200" dirty="0">
                <a:solidFill>
                  <a:srgbClr val="28326E"/>
                </a:solidFill>
                <a:latin typeface="Calibri"/>
                <a:ea typeface="Poppins"/>
                <a:cs typeface="Poppins"/>
                <a:sym typeface="Poppins"/>
              </a:rPr>
              <a:t>Spring 1 Begins – Tuesday 6</a:t>
            </a:r>
            <a:r>
              <a:rPr lang="en-GB" sz="1600" kern="1200" baseline="30000" dirty="0">
                <a:solidFill>
                  <a:srgbClr val="28326E"/>
                </a:solidFill>
                <a:latin typeface="Calibri"/>
                <a:ea typeface="Poppins"/>
                <a:cs typeface="Poppins"/>
                <a:sym typeface="Poppins"/>
              </a:rPr>
              <a:t>th</a:t>
            </a:r>
            <a:r>
              <a:rPr lang="en-GB" sz="1600" kern="1200" dirty="0">
                <a:solidFill>
                  <a:srgbClr val="28326E"/>
                </a:solidFill>
                <a:latin typeface="Calibri"/>
                <a:ea typeface="Poppins"/>
                <a:cs typeface="Poppins"/>
                <a:sym typeface="Poppins"/>
              </a:rPr>
              <a:t> January</a:t>
            </a:r>
          </a:p>
          <a:p>
            <a:pPr marL="0" marR="0" lvl="0" indent="0" algn="ctr" defTabSz="914400" rtl="0" eaLnBrk="1" fontAlgn="auto" latinLnBrk="0" hangingPunct="1">
              <a:lnSpc>
                <a:spcPts val="1675"/>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28326E"/>
              </a:solidFill>
              <a:effectLst/>
              <a:uLnTx/>
              <a:uFillTx/>
              <a:latin typeface="Poppins"/>
              <a:ea typeface="Poppins"/>
              <a:cs typeface="Poppins"/>
              <a:sym typeface="Poppins"/>
            </a:endParaRPr>
          </a:p>
        </p:txBody>
      </p:sp>
      <p:sp>
        <p:nvSpPr>
          <p:cNvPr id="13" name="TextBox 13"/>
          <p:cNvSpPr txBox="1"/>
          <p:nvPr/>
        </p:nvSpPr>
        <p:spPr>
          <a:xfrm>
            <a:off x="2012474" y="10243191"/>
            <a:ext cx="3531551" cy="346399"/>
          </a:xfrm>
          <a:prstGeom prst="rect">
            <a:avLst/>
          </a:prstGeom>
        </p:spPr>
        <p:txBody>
          <a:bodyPr lIns="0" tIns="0" rIns="0" bIns="0" rtlCol="0" anchor="t">
            <a:spAutoFit/>
          </a:bodyPr>
          <a:lstStyle/>
          <a:p>
            <a:pPr marL="0" marR="0" lvl="0" indent="0" algn="ctr" defTabSz="914400" rtl="0" eaLnBrk="1" fontAlgn="auto" latinLnBrk="0" hangingPunct="1">
              <a:lnSpc>
                <a:spcPts val="2803"/>
              </a:lnSpc>
              <a:spcBef>
                <a:spcPct val="0"/>
              </a:spcBef>
              <a:spcAft>
                <a:spcPts val="0"/>
              </a:spcAft>
              <a:buClrTx/>
              <a:buSzTx/>
              <a:buFontTx/>
              <a:buNone/>
              <a:tabLst/>
              <a:defRPr/>
            </a:pPr>
            <a:r>
              <a:rPr kumimoji="0" lang="en-US" sz="2002" b="0" i="0" u="none" strike="noStrike" kern="1200" cap="none" spc="-40" normalizeH="0" baseline="0" noProof="0" dirty="0">
                <a:ln>
                  <a:noFill/>
                </a:ln>
                <a:solidFill>
                  <a:srgbClr val="28326E"/>
                </a:solidFill>
                <a:effectLst/>
                <a:uLnTx/>
                <a:uFillTx/>
                <a:latin typeface="Poppins"/>
                <a:ea typeface="Poppins"/>
                <a:cs typeface="Poppins"/>
                <a:sym typeface="Poppins"/>
              </a:rPr>
              <a:t>Making a difference together</a:t>
            </a:r>
          </a:p>
        </p:txBody>
      </p:sp>
      <p:sp>
        <p:nvSpPr>
          <p:cNvPr id="14" name="Freeform 6">
            <a:extLst>
              <a:ext uri="{FF2B5EF4-FFF2-40B4-BE49-F238E27FC236}">
                <a16:creationId xmlns:a16="http://schemas.microsoft.com/office/drawing/2014/main" id="{B3683521-3888-40DE-821A-235ECF0FA8EF}"/>
              </a:ext>
            </a:extLst>
          </p:cNvPr>
          <p:cNvSpPr/>
          <p:nvPr/>
        </p:nvSpPr>
        <p:spPr>
          <a:xfrm>
            <a:off x="-3882557" y="399919"/>
            <a:ext cx="807325" cy="819916"/>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prstClr val="black"/>
                </a:solidFill>
                <a:latin typeface="Calibri"/>
                <a:ea typeface="+mn-ea"/>
                <a:cs typeface="+mn-cs"/>
              </a:rPr>
              <a:t>=</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5" name="Table 14">
            <a:extLst>
              <a:ext uri="{FF2B5EF4-FFF2-40B4-BE49-F238E27FC236}">
                <a16:creationId xmlns:a16="http://schemas.microsoft.com/office/drawing/2014/main" id="{22FC724B-1B88-4B40-8A4F-52BB6FC33061}"/>
              </a:ext>
            </a:extLst>
          </p:cNvPr>
          <p:cNvGraphicFramePr>
            <a:graphicFrameLocks noGrp="1"/>
          </p:cNvGraphicFramePr>
          <p:nvPr>
            <p:extLst>
              <p:ext uri="{D42A27DB-BD31-4B8C-83A1-F6EECF244321}">
                <p14:modId xmlns:p14="http://schemas.microsoft.com/office/powerpoint/2010/main" val="1363099864"/>
              </p:ext>
            </p:extLst>
          </p:nvPr>
        </p:nvGraphicFramePr>
        <p:xfrm>
          <a:off x="162992" y="5163822"/>
          <a:ext cx="3531552" cy="4987200"/>
        </p:xfrm>
        <a:graphic>
          <a:graphicData uri="http://schemas.openxmlformats.org/drawingml/2006/table">
            <a:tbl>
              <a:tblPr/>
              <a:tblGrid>
                <a:gridCol w="1177184">
                  <a:extLst>
                    <a:ext uri="{9D8B030D-6E8A-4147-A177-3AD203B41FA5}">
                      <a16:colId xmlns:a16="http://schemas.microsoft.com/office/drawing/2014/main" val="1282844875"/>
                    </a:ext>
                  </a:extLst>
                </a:gridCol>
                <a:gridCol w="1177184">
                  <a:extLst>
                    <a:ext uri="{9D8B030D-6E8A-4147-A177-3AD203B41FA5}">
                      <a16:colId xmlns:a16="http://schemas.microsoft.com/office/drawing/2014/main" val="927889167"/>
                    </a:ext>
                  </a:extLst>
                </a:gridCol>
                <a:gridCol w="1177184">
                  <a:extLst>
                    <a:ext uri="{9D8B030D-6E8A-4147-A177-3AD203B41FA5}">
                      <a16:colId xmlns:a16="http://schemas.microsoft.com/office/drawing/2014/main" val="3190776720"/>
                    </a:ext>
                  </a:extLst>
                </a:gridCol>
              </a:tblGrid>
              <a:tr h="218978">
                <a:tc>
                  <a:txBody>
                    <a:bodyPr/>
                    <a:lstStyle/>
                    <a:p>
                      <a:pPr algn="ctr" fontAlgn="t"/>
                      <a:r>
                        <a:rPr lang="en-GB" sz="1100" b="1" dirty="0">
                          <a:solidFill>
                            <a:schemeClr val="tx2"/>
                          </a:solidFill>
                          <a:effectLst/>
                        </a:rPr>
                        <a:t>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tc>
                  <a:txBody>
                    <a:bodyPr/>
                    <a:lstStyle/>
                    <a:p>
                      <a:pPr algn="ctr" fontAlgn="t"/>
                      <a:r>
                        <a:rPr lang="en-GB" sz="1100" b="1">
                          <a:solidFill>
                            <a:schemeClr val="tx2"/>
                          </a:solidFill>
                          <a:effectLst/>
                        </a:rPr>
                        <a:t>From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tc>
                  <a:txBody>
                    <a:bodyPr/>
                    <a:lstStyle/>
                    <a:p>
                      <a:pPr algn="ctr" fontAlgn="t"/>
                      <a:r>
                        <a:rPr lang="en-GB" sz="1100" b="1">
                          <a:solidFill>
                            <a:schemeClr val="tx2"/>
                          </a:solidFill>
                          <a:effectLst/>
                        </a:rPr>
                        <a:t>To</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extLst>
                  <a:ext uri="{0D108BD9-81ED-4DB2-BD59-A6C34878D82A}">
                    <a16:rowId xmlns:a16="http://schemas.microsoft.com/office/drawing/2014/main" val="982819404"/>
                  </a:ext>
                </a:extLst>
              </a:tr>
              <a:tr h="359750">
                <a:tc>
                  <a:txBody>
                    <a:bodyPr/>
                    <a:lstStyle/>
                    <a:p>
                      <a:pPr algn="ctr" fontAlgn="t"/>
                      <a:r>
                        <a:rPr lang="en-GB" sz="1100" b="0">
                          <a:solidFill>
                            <a:schemeClr val="tx2"/>
                          </a:solidFill>
                          <a:effectLst/>
                        </a:rPr>
                        <a:t>Autumn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September 1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October 24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446867094"/>
                  </a:ext>
                </a:extLst>
              </a:tr>
              <a:tr h="359750">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October 27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Friday, October 31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079915767"/>
                  </a:ext>
                </a:extLst>
              </a:tr>
              <a:tr h="359750">
                <a:tc>
                  <a:txBody>
                    <a:bodyPr/>
                    <a:lstStyle/>
                    <a:p>
                      <a:pPr algn="ctr" fontAlgn="t"/>
                      <a:r>
                        <a:rPr lang="en-GB" sz="1100" b="0">
                          <a:solidFill>
                            <a:schemeClr val="tx2"/>
                          </a:solidFill>
                          <a:effectLst/>
                        </a:rPr>
                        <a:t>Autumn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November 3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December 19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425540265"/>
                  </a:ext>
                </a:extLst>
              </a:tr>
              <a:tr h="359750">
                <a:tc>
                  <a:txBody>
                    <a:bodyPr/>
                    <a:lstStyle/>
                    <a:p>
                      <a:pPr algn="ctr" fontAlgn="t"/>
                      <a:r>
                        <a:rPr lang="en-GB" sz="1100" b="0">
                          <a:solidFill>
                            <a:schemeClr val="tx2"/>
                          </a:solidFill>
                          <a:effectLst/>
                        </a:rPr>
                        <a:t>Christmas Holidays</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December 22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January 2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691221672"/>
                  </a:ext>
                </a:extLst>
              </a:tr>
              <a:tr h="359750">
                <a:tc>
                  <a:txBody>
                    <a:bodyPr/>
                    <a:lstStyle/>
                    <a:p>
                      <a:pPr algn="ctr" fontAlgn="t"/>
                      <a:r>
                        <a:rPr lang="en-GB" sz="1100" b="0">
                          <a:solidFill>
                            <a:schemeClr val="tx2"/>
                          </a:solidFill>
                          <a:effectLst/>
                        </a:rPr>
                        <a:t>Spring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January 5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Friday, February 13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1133361015"/>
                  </a:ext>
                </a:extLst>
              </a:tr>
              <a:tr h="359750">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February 16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February 20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4113413212"/>
                  </a:ext>
                </a:extLst>
              </a:tr>
              <a:tr h="359750">
                <a:tc>
                  <a:txBody>
                    <a:bodyPr/>
                    <a:lstStyle/>
                    <a:p>
                      <a:pPr algn="ctr" fontAlgn="t"/>
                      <a:r>
                        <a:rPr lang="en-GB" sz="1100" b="0">
                          <a:solidFill>
                            <a:schemeClr val="tx2"/>
                          </a:solidFill>
                          <a:effectLst/>
                        </a:rPr>
                        <a:t>Spring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February 23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March 27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1108429986"/>
                  </a:ext>
                </a:extLst>
              </a:tr>
              <a:tr h="359750">
                <a:tc>
                  <a:txBody>
                    <a:bodyPr/>
                    <a:lstStyle/>
                    <a:p>
                      <a:pPr algn="ctr" fontAlgn="t"/>
                      <a:r>
                        <a:rPr lang="en-GB" sz="1100" b="0">
                          <a:solidFill>
                            <a:schemeClr val="tx2"/>
                          </a:solidFill>
                          <a:effectLst/>
                        </a:rPr>
                        <a:t>Easter Holidays</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March 30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April 10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898148718"/>
                  </a:ext>
                </a:extLst>
              </a:tr>
              <a:tr h="218978">
                <a:tc>
                  <a:txBody>
                    <a:bodyPr/>
                    <a:lstStyle/>
                    <a:p>
                      <a:pPr algn="ctr" fontAlgn="t"/>
                      <a:r>
                        <a:rPr lang="en-GB" sz="1100" b="0">
                          <a:solidFill>
                            <a:schemeClr val="tx2"/>
                          </a:solidFill>
                          <a:effectLst/>
                        </a:rPr>
                        <a:t>Summer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April 13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May 22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2765565236"/>
                  </a:ext>
                </a:extLst>
              </a:tr>
              <a:tr h="218978">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May 25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May 29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860646451"/>
                  </a:ext>
                </a:extLst>
              </a:tr>
              <a:tr h="218978">
                <a:tc>
                  <a:txBody>
                    <a:bodyPr/>
                    <a:lstStyle/>
                    <a:p>
                      <a:pPr algn="ctr" fontAlgn="t"/>
                      <a:r>
                        <a:rPr lang="en-GB" sz="1100" b="0" dirty="0">
                          <a:solidFill>
                            <a:schemeClr val="tx2"/>
                          </a:solidFill>
                          <a:effectLst/>
                        </a:rPr>
                        <a:t>Summer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June 1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July 20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2153212976"/>
                  </a:ext>
                </a:extLst>
              </a:tr>
            </a:tbl>
          </a:graphicData>
        </a:graphic>
      </p:graphicFrame>
      <p:sp>
        <p:nvSpPr>
          <p:cNvPr id="8" name="Freeform 3">
            <a:extLst>
              <a:ext uri="{FF2B5EF4-FFF2-40B4-BE49-F238E27FC236}">
                <a16:creationId xmlns:a16="http://schemas.microsoft.com/office/drawing/2014/main" id="{F704151B-6836-46C7-B41E-F2A723CD362A}"/>
              </a:ext>
            </a:extLst>
          </p:cNvPr>
          <p:cNvSpPr/>
          <p:nvPr/>
        </p:nvSpPr>
        <p:spPr>
          <a:xfrm flipV="1">
            <a:off x="3235" y="-14198"/>
            <a:ext cx="7558707" cy="1219835"/>
          </a:xfrm>
          <a:custGeom>
            <a:avLst/>
            <a:gdLst/>
            <a:ahLst/>
            <a:cxnLst/>
            <a:rect l="l" t="t" r="r" b="b"/>
            <a:pathLst>
              <a:path w="8083591" h="2869675">
                <a:moveTo>
                  <a:pt x="0" y="2869675"/>
                </a:moveTo>
                <a:lnTo>
                  <a:pt x="8083592" y="2869675"/>
                </a:lnTo>
                <a:lnTo>
                  <a:pt x="8083592" y="0"/>
                </a:lnTo>
                <a:lnTo>
                  <a:pt x="0" y="0"/>
                </a:lnTo>
                <a:lnTo>
                  <a:pt x="0" y="286967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 name="TextBox 1">
            <a:extLst>
              <a:ext uri="{FF2B5EF4-FFF2-40B4-BE49-F238E27FC236}">
                <a16:creationId xmlns:a16="http://schemas.microsoft.com/office/drawing/2014/main" id="{4BEABFF3-BF90-4533-BB59-86C8B4233830}"/>
              </a:ext>
            </a:extLst>
          </p:cNvPr>
          <p:cNvSpPr txBox="1"/>
          <p:nvPr/>
        </p:nvSpPr>
        <p:spPr>
          <a:xfrm>
            <a:off x="4255178" y="4566980"/>
            <a:ext cx="2990306" cy="4832092"/>
          </a:xfrm>
          <a:prstGeom prst="rect">
            <a:avLst/>
          </a:prstGeom>
          <a:noFill/>
          <a:ln>
            <a:solidFill>
              <a:schemeClr val="accent1"/>
            </a:solidFill>
          </a:ln>
        </p:spPr>
        <p:txBody>
          <a:bodyPr wrap="square" rtlCol="0">
            <a:spAutoFit/>
          </a:bodyPr>
          <a:lstStyle/>
          <a:p>
            <a:pPr algn="ctr"/>
            <a:r>
              <a:rPr lang="en-GB" dirty="0">
                <a:solidFill>
                  <a:schemeClr val="tx2"/>
                </a:solidFill>
                <a:latin typeface="Calibri" panose="020F0502020204030204" pitchFamily="34" charset="0"/>
                <a:ea typeface="Calibri" panose="020F0502020204030204" pitchFamily="34" charset="0"/>
                <a:cs typeface="Calibri" panose="020F0502020204030204" pitchFamily="34" charset="0"/>
              </a:rPr>
              <a:t>Entrepreneurial Fortnight:</a:t>
            </a:r>
          </a:p>
          <a:p>
            <a:pPr algn="ctr"/>
            <a:endParaRPr lang="en-GB" dirty="0">
              <a:solidFill>
                <a:schemeClr val="tx2"/>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ea typeface="Calibri" panose="020F0502020204030204" pitchFamily="34" charset="0"/>
                <a:cs typeface="Calibri" panose="020F0502020204030204" pitchFamily="34" charset="0"/>
              </a:rPr>
              <a:t>December is always a busy and expensive time for parents and families. With this in mind, we will be moving our entrepreneurial fortnight and event to the end of the Spring Term. We know how many of you enjoy the Christmas Fayre but we also appreciate how difficult it is for parents to get time off work and spend out on crafts and other items at this time. </a:t>
            </a:r>
          </a:p>
          <a:p>
            <a:pPr algn="ctr"/>
            <a:endParaRPr lang="en-GB" dirty="0">
              <a:solidFill>
                <a:schemeClr val="tx2"/>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ea typeface="Calibri" panose="020F0502020204030204" pitchFamily="34" charset="0"/>
                <a:cs typeface="Calibri" panose="020F0502020204030204" pitchFamily="34" charset="0"/>
              </a:rPr>
              <a:t>Our Spring event will have a community focus (</a:t>
            </a:r>
            <a:r>
              <a:rPr lang="en-GB" b="1" dirty="0" err="1">
                <a:solidFill>
                  <a:schemeClr val="tx2"/>
                </a:solidFill>
                <a:latin typeface="Calibri" panose="020F0502020204030204" pitchFamily="34" charset="0"/>
                <a:ea typeface="Calibri" panose="020F0502020204030204" pitchFamily="34" charset="0"/>
                <a:cs typeface="Calibri" panose="020F0502020204030204" pitchFamily="34" charset="0"/>
              </a:rPr>
              <a:t>Cynefin</a:t>
            </a:r>
            <a:r>
              <a:rPr lang="en-GB" dirty="0">
                <a:solidFill>
                  <a:schemeClr val="tx2"/>
                </a:solidFill>
                <a:latin typeface="Calibri" panose="020F0502020204030204" pitchFamily="34" charset="0"/>
                <a:ea typeface="Calibri" panose="020F0502020204030204" pitchFamily="34" charset="0"/>
                <a:cs typeface="Calibri" panose="020F0502020204030204" pitchFamily="34" charset="0"/>
              </a:rPr>
              <a:t>) and will seek to bring the whole school community together for a fun-packed event.</a:t>
            </a:r>
          </a:p>
          <a:p>
            <a:pPr algn="ctr"/>
            <a:endParaRPr lang="en-GB" dirty="0">
              <a:solidFill>
                <a:schemeClr val="tx2"/>
              </a:solidFill>
              <a:latin typeface="Calibri" panose="020F0502020204030204" pitchFamily="34" charset="0"/>
              <a:ea typeface="Calibri" panose="020F0502020204030204" pitchFamily="34" charset="0"/>
              <a:cs typeface="Calibri" panose="020F0502020204030204" pitchFamily="34" charset="0"/>
            </a:endParaRPr>
          </a:p>
          <a:p>
            <a:pPr algn="ctr"/>
            <a:r>
              <a:rPr lang="en-GB" dirty="0">
                <a:solidFill>
                  <a:schemeClr val="tx2"/>
                </a:solidFill>
                <a:latin typeface="Calibri" panose="020F0502020204030204" pitchFamily="34" charset="0"/>
                <a:ea typeface="Calibri" panose="020F0502020204030204" pitchFamily="34" charset="0"/>
                <a:cs typeface="Calibri" panose="020F0502020204030204" pitchFamily="34" charset="0"/>
              </a:rPr>
              <a:t>Look out for more information after Christmas!</a:t>
            </a:r>
          </a:p>
        </p:txBody>
      </p:sp>
    </p:spTree>
    <p:extLst>
      <p:ext uri="{BB962C8B-B14F-4D97-AF65-F5344CB8AC3E}">
        <p14:creationId xmlns:p14="http://schemas.microsoft.com/office/powerpoint/2010/main" val="2852042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CB7C61F-031F-47C6-8CFC-F1C6295B95C5}"/>
              </a:ext>
            </a:extLst>
          </p:cNvPr>
          <p:cNvSpPr/>
          <p:nvPr/>
        </p:nvSpPr>
        <p:spPr>
          <a:xfrm>
            <a:off x="110836" y="138545"/>
            <a:ext cx="7342909" cy="10432473"/>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2" name="AutoShape 2" descr="Image preview">
            <a:extLst>
              <a:ext uri="{FF2B5EF4-FFF2-40B4-BE49-F238E27FC236}">
                <a16:creationId xmlns:a16="http://schemas.microsoft.com/office/drawing/2014/main" id="{A914A361-7A05-42F2-80B8-57E1964A4203}"/>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561EE43E-F4A1-457D-B795-E9182D338C2D}"/>
              </a:ext>
            </a:extLst>
          </p:cNvPr>
          <p:cNvPicPr>
            <a:picLocks noChangeAspect="1"/>
          </p:cNvPicPr>
          <p:nvPr/>
        </p:nvPicPr>
        <p:blipFill>
          <a:blip r:embed="rId2"/>
          <a:stretch>
            <a:fillRect/>
          </a:stretch>
        </p:blipFill>
        <p:spPr>
          <a:xfrm>
            <a:off x="3534720" y="5194300"/>
            <a:ext cx="3629216" cy="51339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6" name="Rectangle 5">
            <a:extLst>
              <a:ext uri="{FF2B5EF4-FFF2-40B4-BE49-F238E27FC236}">
                <a16:creationId xmlns:a16="http://schemas.microsoft.com/office/drawing/2014/main" id="{9EF7BA15-0FCA-4524-B999-8EFC847CE2F8}"/>
              </a:ext>
            </a:extLst>
          </p:cNvPr>
          <p:cNvSpPr/>
          <p:nvPr/>
        </p:nvSpPr>
        <p:spPr>
          <a:xfrm>
            <a:off x="1337632" y="450075"/>
            <a:ext cx="5186036" cy="923330"/>
          </a:xfrm>
          <a:prstGeom prst="rect">
            <a:avLst/>
          </a:prstGeom>
          <a:noFill/>
        </p:spPr>
        <p:txBody>
          <a:bodyPr wrap="none" lIns="91440" tIns="45720" rIns="91440" bIns="45720">
            <a:spAutoFit/>
          </a:bodyPr>
          <a:lstStyle/>
          <a:p>
            <a:pPr algn="ctr"/>
            <a:r>
              <a:rPr lang="en-US" sz="5400" b="1" cap="none" spc="0" dirty="0">
                <a:ln w="12700">
                  <a:solidFill>
                    <a:schemeClr val="tx1"/>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Forest Schools</a:t>
            </a:r>
          </a:p>
        </p:txBody>
      </p:sp>
      <p:sp>
        <p:nvSpPr>
          <p:cNvPr id="7" name="TextBox 6">
            <a:extLst>
              <a:ext uri="{FF2B5EF4-FFF2-40B4-BE49-F238E27FC236}">
                <a16:creationId xmlns:a16="http://schemas.microsoft.com/office/drawing/2014/main" id="{6F5D7B6F-EED7-427D-ADC5-F577DBA80F09}"/>
              </a:ext>
            </a:extLst>
          </p:cNvPr>
          <p:cNvSpPr txBox="1"/>
          <p:nvPr/>
        </p:nvSpPr>
        <p:spPr>
          <a:xfrm>
            <a:off x="403530" y="1717964"/>
            <a:ext cx="6749440" cy="3378104"/>
          </a:xfrm>
          <a:prstGeom prst="rect">
            <a:avLst/>
          </a:prstGeom>
          <a:noFill/>
        </p:spPr>
        <p:txBody>
          <a:bodyPr wrap="square" rtlCol="0">
            <a:spAutoFit/>
          </a:bodyPr>
          <a:lstStyle/>
          <a:p>
            <a:pPr>
              <a:lnSpc>
                <a:spcPct val="150000"/>
              </a:lnSpc>
            </a:pPr>
            <a:r>
              <a:rPr lang="en-GB" sz="1600" dirty="0">
                <a:latin typeface="+mn-lt"/>
              </a:rPr>
              <a:t>Forest Schools sessions will be undertaken next term as part of the curriculum  and will be led by “Wild Play” :</a:t>
            </a:r>
          </a:p>
          <a:p>
            <a:pPr marL="285750" lvl="1" indent="-285750">
              <a:lnSpc>
                <a:spcPct val="150000"/>
              </a:lnSpc>
              <a:buFont typeface="Arial" panose="020B0604020202020204" pitchFamily="34" charset="0"/>
              <a:buChar char="•"/>
            </a:pPr>
            <a:r>
              <a:rPr lang="en-GB" sz="1600" dirty="0">
                <a:latin typeface="+mn-lt"/>
              </a:rPr>
              <a:t>Every Monday - Miss </a:t>
            </a:r>
            <a:r>
              <a:rPr lang="en-GB" sz="1600" dirty="0" err="1">
                <a:latin typeface="+mn-lt"/>
              </a:rPr>
              <a:t>Densley</a:t>
            </a:r>
            <a:r>
              <a:rPr lang="en-GB" sz="1600" dirty="0">
                <a:latin typeface="+mn-lt"/>
              </a:rPr>
              <a:t> and Miss Thomas’ class </a:t>
            </a:r>
          </a:p>
          <a:p>
            <a:pPr marL="285750" lvl="1" indent="-285750">
              <a:lnSpc>
                <a:spcPct val="150000"/>
              </a:lnSpc>
              <a:buFont typeface="Arial" panose="020B0604020202020204" pitchFamily="34" charset="0"/>
              <a:buChar char="•"/>
            </a:pPr>
            <a:r>
              <a:rPr lang="en-GB" sz="1600" dirty="0">
                <a:latin typeface="+mn-lt"/>
              </a:rPr>
              <a:t>Every Tuesday – Mrs Jones and Mr Stagg’s class</a:t>
            </a:r>
          </a:p>
          <a:p>
            <a:pPr>
              <a:lnSpc>
                <a:spcPct val="150000"/>
              </a:lnSpc>
            </a:pPr>
            <a:endParaRPr lang="en-GB" sz="1600" dirty="0">
              <a:latin typeface="+mn-lt"/>
            </a:endParaRPr>
          </a:p>
          <a:p>
            <a:pPr>
              <a:lnSpc>
                <a:spcPct val="150000"/>
              </a:lnSpc>
            </a:pPr>
            <a:r>
              <a:rPr lang="en-GB" sz="1600" dirty="0">
                <a:latin typeface="+mn-lt"/>
              </a:rPr>
              <a:t>Children will get muddy and wet (That is half the fun) –The activities will happen come rain or shine so please send your child into school with a waterproof coat, a bag containing old jogging bottoms/t-shirt/jumper and trainers or wellies. Please make sure to label these items. </a:t>
            </a:r>
          </a:p>
        </p:txBody>
      </p:sp>
      <p:sp>
        <p:nvSpPr>
          <p:cNvPr id="8" name="TextBox 7">
            <a:extLst>
              <a:ext uri="{FF2B5EF4-FFF2-40B4-BE49-F238E27FC236}">
                <a16:creationId xmlns:a16="http://schemas.microsoft.com/office/drawing/2014/main" id="{C8CC843F-0CDA-429B-A4AC-FD55012C8A45}"/>
              </a:ext>
            </a:extLst>
          </p:cNvPr>
          <p:cNvSpPr txBox="1"/>
          <p:nvPr/>
        </p:nvSpPr>
        <p:spPr>
          <a:xfrm>
            <a:off x="403530" y="5096068"/>
            <a:ext cx="2555922" cy="4493538"/>
          </a:xfrm>
          <a:prstGeom prst="rect">
            <a:avLst/>
          </a:prstGeom>
          <a:noFill/>
          <a:ln w="28575">
            <a:solidFill>
              <a:schemeClr val="tx1"/>
            </a:solidFill>
          </a:ln>
        </p:spPr>
        <p:txBody>
          <a:bodyPr wrap="square" rtlCol="0">
            <a:spAutoFit/>
          </a:bodyPr>
          <a:lstStyle/>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rPr>
              <a:t>Wild Play After-School Club</a:t>
            </a:r>
          </a:p>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rPr>
              <a:t>Tuesday 3:15 – 4:15</a:t>
            </a:r>
          </a:p>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rPr>
              <a:t>This club is open for children from Year 3 – Year 6 and is fully funded by us!</a:t>
            </a:r>
          </a:p>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rPr>
              <a:t>There are a </a:t>
            </a:r>
            <a:r>
              <a:rPr lang="en-GB" sz="1600" b="1" dirty="0">
                <a:latin typeface="Calibri" panose="020F0502020204030204" pitchFamily="34" charset="0"/>
                <a:ea typeface="Calibri" panose="020F0502020204030204" pitchFamily="34" charset="0"/>
                <a:cs typeface="Calibri" panose="020F0502020204030204" pitchFamily="34" charset="0"/>
              </a:rPr>
              <a:t>maximum</a:t>
            </a:r>
            <a:r>
              <a:rPr lang="en-GB" sz="1600" dirty="0">
                <a:latin typeface="Calibri" panose="020F0502020204030204" pitchFamily="34" charset="0"/>
                <a:ea typeface="Calibri" panose="020F0502020204030204" pitchFamily="34" charset="0"/>
                <a:cs typeface="Calibri" panose="020F0502020204030204" pitchFamily="34" charset="0"/>
              </a:rPr>
              <a:t> of 16 places for this club so, if you would like your child to take part, then please follow the link:</a:t>
            </a:r>
          </a:p>
          <a:p>
            <a:pPr algn="ctr"/>
            <a:endParaRPr lang="en-GB" sz="1600" dirty="0">
              <a:latin typeface="Calibri" panose="020F0502020204030204" pitchFamily="34" charset="0"/>
              <a:ea typeface="Calibri" panose="020F0502020204030204" pitchFamily="34" charset="0"/>
              <a:cs typeface="Calibri" panose="020F0502020204030204" pitchFamily="34" charset="0"/>
            </a:endParaRPr>
          </a:p>
          <a:p>
            <a:pPr algn="ctr"/>
            <a:r>
              <a:rPr lang="en-GB" sz="1600" dirty="0">
                <a:latin typeface="Calibri" panose="020F0502020204030204" pitchFamily="34" charset="0"/>
                <a:ea typeface="Calibri" panose="020F0502020204030204" pitchFamily="34" charset="0"/>
                <a:cs typeface="Calibri" panose="020F0502020204030204" pitchFamily="34" charset="0"/>
                <a:hlinkClick r:id="rId3"/>
              </a:rPr>
              <a:t>https://forms.gle/RhJ5BLHA6k94A8BRA</a:t>
            </a:r>
            <a:r>
              <a:rPr lang="en-GB" sz="1600" dirty="0">
                <a:latin typeface="Calibri" panose="020F0502020204030204" pitchFamily="34" charset="0"/>
                <a:ea typeface="Calibri" panose="020F0502020204030204" pitchFamily="34" charset="0"/>
                <a:cs typeface="Calibri" panose="020F0502020204030204" pitchFamily="34" charset="0"/>
              </a:rPr>
              <a:t> </a:t>
            </a:r>
          </a:p>
          <a:p>
            <a:endParaRPr lang="en-GB" dirty="0"/>
          </a:p>
        </p:txBody>
      </p:sp>
    </p:spTree>
    <p:extLst>
      <p:ext uri="{BB962C8B-B14F-4D97-AF65-F5344CB8AC3E}">
        <p14:creationId xmlns:p14="http://schemas.microsoft.com/office/powerpoint/2010/main" val="4264402212"/>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BEF323CCEEC14E82126CF045FFC966" ma:contentTypeVersion="11" ma:contentTypeDescription="Create a new document." ma:contentTypeScope="" ma:versionID="86ab0b5707b48244e8f2f8bf65f2ec46">
  <xsd:schema xmlns:xsd="http://www.w3.org/2001/XMLSchema" xmlns:xs="http://www.w3.org/2001/XMLSchema" xmlns:p="http://schemas.microsoft.com/office/2006/metadata/properties" xmlns:ns3="1582839b-efff-4429-bbea-7246ea0ed27f" targetNamespace="http://schemas.microsoft.com/office/2006/metadata/properties" ma:root="true" ma:fieldsID="5919823cc227c775ee463caeb4133e65" ns3:_="">
    <xsd:import namespace="1582839b-efff-4429-bbea-7246ea0ed27f"/>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SystemTags" minOccurs="0"/>
                <xsd:element ref="ns3:MediaServiceLocation" minOccurs="0"/>
                <xsd:element ref="ns3:MediaServiceGenerationTime" minOccurs="0"/>
                <xsd:element ref="ns3:MediaServiceEventHashCode" minOccurs="0"/>
                <xsd:element ref="ns3:MediaLengthInSeconds" minOccurs="0"/>
                <xsd:element ref="ns3:MediaServiceOCR"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82839b-efff-4429-bbea-7246ea0ed27f"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18"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582839b-efff-4429-bbea-7246ea0ed27f" xsi:nil="true"/>
  </documentManagement>
</p:properties>
</file>

<file path=customXml/itemProps1.xml><?xml version="1.0" encoding="utf-8"?>
<ds:datastoreItem xmlns:ds="http://schemas.openxmlformats.org/officeDocument/2006/customXml" ds:itemID="{C4C9DD5E-80C5-4C68-AC01-2E2B6C0BD1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82839b-efff-4429-bbea-7246ea0ed2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8A1FCD-ED8C-400E-B4F5-FADBE16CB187}">
  <ds:schemaRefs>
    <ds:schemaRef ds:uri="http://schemas.microsoft.com/sharepoint/v3/contenttype/forms"/>
  </ds:schemaRefs>
</ds:datastoreItem>
</file>

<file path=customXml/itemProps3.xml><?xml version="1.0" encoding="utf-8"?>
<ds:datastoreItem xmlns:ds="http://schemas.openxmlformats.org/officeDocument/2006/customXml" ds:itemID="{6545B0CB-F417-4142-B4EF-2C7268161989}">
  <ds:schemaRefs>
    <ds:schemaRef ds:uri="http://purl.org/dc/elements/1.1/"/>
    <ds:schemaRef ds:uri="http://schemas.microsoft.com/office/2006/metadata/properties"/>
    <ds:schemaRef ds:uri="1582839b-efff-4429-bbea-7246ea0ed27f"/>
    <ds:schemaRef ds:uri="http://schemas.microsoft.com/office/infopath/2007/PartnerControls"/>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586</TotalTime>
  <Words>1205</Words>
  <Application>Microsoft Office PowerPoint</Application>
  <PresentationFormat>Custom</PresentationFormat>
  <Paragraphs>127</Paragraphs>
  <Slides>4</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vt:i4>
      </vt:variant>
    </vt:vector>
  </HeadingPairs>
  <TitlesOfParts>
    <vt:vector size="12" baseType="lpstr">
      <vt:lpstr>Poppins Light</vt:lpstr>
      <vt:lpstr>Arial</vt:lpstr>
      <vt:lpstr>Poppins Bold</vt:lpstr>
      <vt:lpstr>Poppins</vt:lpstr>
      <vt:lpstr>Calibri (MS) Bold</vt:lpstr>
      <vt:lpstr>Calibri</vt:lpstr>
      <vt:lpstr>Office Theme</vt:lpstr>
      <vt:lpstr>1_Office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Anstee</dc:creator>
  <cp:lastModifiedBy>D Anstee (Williamstown Primary School)</cp:lastModifiedBy>
  <cp:revision>24</cp:revision>
  <dcterms:created xsi:type="dcterms:W3CDTF">2006-08-16T00:00:00Z</dcterms:created>
  <dcterms:modified xsi:type="dcterms:W3CDTF">2025-10-16T14:57:13Z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0x010100E3BEF323CCEEC14E82126CF045FFC966</vt:lpwstr>
  </property>
</Properties>
</file>