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0"/>
  </p:notesMasterIdLst>
  <p:sldIdLst>
    <p:sldId id="279" r:id="rId5"/>
    <p:sldId id="304" r:id="rId6"/>
    <p:sldId id="305" r:id="rId7"/>
    <p:sldId id="306" r:id="rId8"/>
    <p:sldId id="296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53746"/>
    <a:srgbClr val="F6B350"/>
    <a:srgbClr val="004A76"/>
    <a:srgbClr val="3F9DA7"/>
    <a:srgbClr val="6EBFC8"/>
    <a:srgbClr val="AED2BC"/>
    <a:srgbClr val="87BB9B"/>
    <a:srgbClr val="F7E3FD"/>
    <a:srgbClr val="6C3FAF"/>
    <a:srgbClr val="56328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inimized">
    <p:restoredLeft sz="0" autoAdjust="0"/>
    <p:restoredTop sz="0" autoAdjust="0"/>
  </p:normalViewPr>
  <p:slideViewPr>
    <p:cSldViewPr snapToGrid="0">
      <p:cViewPr varScale="1">
        <p:scale>
          <a:sx n="13" d="100"/>
          <a:sy n="13" d="100"/>
        </p:scale>
        <p:origin x="2635" y="24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>
        <p:scale>
          <a:sx n="80" d="100"/>
          <a:sy n="80" d="100"/>
        </p:scale>
        <p:origin x="2256" y="-71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ECC001-2C7A-4C2A-8B06-705CA02DC7C6}" type="datetimeFigureOut">
              <a:rPr lang="en-GB" smtClean="0"/>
              <a:t>15/06/2020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873E03-7F6C-40B1-9C82-92C8804404E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2705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16965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16965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16965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16965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22636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hamilton-trust.org.uk/maths/year-2-maths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540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3184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17761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67705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2469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6172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8032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6641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1712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16252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Year 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75158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FB96D1F-83BC-4887-89A5-175B6E6C68B9}"/>
              </a:ext>
            </a:extLst>
          </p:cNvPr>
          <p:cNvSpPr/>
          <p:nvPr userDrawn="1"/>
        </p:nvSpPr>
        <p:spPr>
          <a:xfrm>
            <a:off x="-53107" y="6221405"/>
            <a:ext cx="9197108" cy="657069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5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13BC91-F6D0-4DC8-B0B8-6E7E7FAB66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id="{5D9A2E24-96C9-44BE-881E-97F4ADE19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185487" y="6367375"/>
            <a:ext cx="719921" cy="365125"/>
          </a:xfrm>
        </p:spPr>
        <p:txBody>
          <a:bodyPr/>
          <a:lstStyle>
            <a:lvl1pPr algn="ctr">
              <a:defRPr sz="1300" b="0">
                <a:solidFill>
                  <a:srgbClr val="EA7600"/>
                </a:solidFill>
                <a:latin typeface="+mn-lt"/>
              </a:defRPr>
            </a:lvl1pPr>
          </a:lstStyle>
          <a:p>
            <a:fld id="{BA0EE811-478C-4958-8104-2A70B5A19611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89D1CB2-11BF-434A-9AE8-BEAF97E774D6}"/>
              </a:ext>
            </a:extLst>
          </p:cNvPr>
          <p:cNvSpPr/>
          <p:nvPr userDrawn="1"/>
        </p:nvSpPr>
        <p:spPr>
          <a:xfrm>
            <a:off x="810409" y="6380189"/>
            <a:ext cx="227183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GB" sz="1300" b="0" dirty="0">
                <a:solidFill>
                  <a:srgbClr val="EA7600"/>
                </a:solidFill>
              </a:rPr>
              <a:t>©</a:t>
            </a:r>
            <a:r>
              <a:rPr lang="en-GB" sz="1200" b="0" dirty="0">
                <a:solidFill>
                  <a:srgbClr val="EA7600"/>
                </a:solidFill>
              </a:rPr>
              <a:t>  </a:t>
            </a:r>
            <a:r>
              <a:rPr lang="en-GB" sz="1300" b="0" u="none" dirty="0">
                <a:solidFill>
                  <a:srgbClr val="EA7600"/>
                </a:solidFill>
                <a:hlinkClick r:id="rId2"/>
              </a:rPr>
              <a:t>hamilton-trust.org.uk</a:t>
            </a:r>
            <a:endParaRPr lang="en-GB" sz="1300" b="0" u="none" dirty="0">
              <a:solidFill>
                <a:srgbClr val="EA7600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51EBB7B-6C39-48C7-850C-99BEC78CA16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8" y="6091747"/>
            <a:ext cx="775846" cy="721945"/>
          </a:xfrm>
          <a:prstGeom prst="rect">
            <a:avLst/>
          </a:prstGeom>
        </p:spPr>
      </p:pic>
      <p:sp>
        <p:nvSpPr>
          <p:cNvPr id="16" name="Footer Placeholder 15">
            <a:extLst>
              <a:ext uri="{FF2B5EF4-FFF2-40B4-BE49-F238E27FC236}">
                <a16:creationId xmlns:a16="http://schemas.microsoft.com/office/drawing/2014/main" id="{7E7D638D-B41C-46A9-87E5-34C770A46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943602" y="6367376"/>
            <a:ext cx="3086100" cy="365125"/>
          </a:xfrm>
        </p:spPr>
        <p:txBody>
          <a:bodyPr/>
          <a:lstStyle>
            <a:lvl1pPr>
              <a:defRPr sz="1300" b="0">
                <a:solidFill>
                  <a:srgbClr val="EA7600"/>
                </a:solidFill>
                <a:latin typeface="+mn-lt"/>
              </a:defRPr>
            </a:lvl1pPr>
          </a:lstStyle>
          <a:p>
            <a:pPr algn="r"/>
            <a:r>
              <a:rPr lang="en-GB" dirty="0"/>
              <a:t>Year 2</a:t>
            </a:r>
          </a:p>
        </p:txBody>
      </p:sp>
    </p:spTree>
    <p:extLst>
      <p:ext uri="{BB962C8B-B14F-4D97-AF65-F5344CB8AC3E}">
        <p14:creationId xmlns:p14="http://schemas.microsoft.com/office/powerpoint/2010/main" val="1291871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9000">
              <a:schemeClr val="bg1">
                <a:lumMod val="95000"/>
              </a:schemeClr>
            </a:gs>
            <a:gs pos="0">
              <a:schemeClr val="accent1">
                <a:lumMod val="40000"/>
                <a:lumOff val="60000"/>
              </a:schemeClr>
            </a:gs>
            <a:gs pos="100000">
              <a:schemeClr val="bg1">
                <a:lumMod val="7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dirty="0"/>
              <a:t>Year 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0EE811-478C-4958-8104-2A70B5A1961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8276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2.m4a"/><Relationship Id="rId7" Type="http://schemas.openxmlformats.org/officeDocument/2006/relationships/image" Target="../media/image2.png"/><Relationship Id="rId2" Type="http://schemas.microsoft.com/office/2007/relationships/media" Target="../media/media1.m4a"/><Relationship Id="rId1" Type="http://schemas.openxmlformats.org/officeDocument/2006/relationships/audio" Target="NULL" TargetMode="External"/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12.xml"/><Relationship Id="rId10" Type="http://schemas.openxmlformats.org/officeDocument/2006/relationships/image" Target="../media/image4.png"/><Relationship Id="rId4" Type="http://schemas.microsoft.com/office/2007/relationships/media" Target="../media/media3.m4a"/><Relationship Id="rId9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5.m4a"/><Relationship Id="rId7" Type="http://schemas.openxmlformats.org/officeDocument/2006/relationships/image" Target="../media/image5.jpg"/><Relationship Id="rId2" Type="http://schemas.microsoft.com/office/2007/relationships/media" Target="../media/media4.m4a"/><Relationship Id="rId1" Type="http://schemas.openxmlformats.org/officeDocument/2006/relationships/audio" Target="NULL" TargetMode="External"/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12.xml"/><Relationship Id="rId10" Type="http://schemas.openxmlformats.org/officeDocument/2006/relationships/image" Target="../media/image4.png"/><Relationship Id="rId4" Type="http://schemas.microsoft.com/office/2007/relationships/media" Target="../media/media6.m4a"/><Relationship Id="rId9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2.xml"/><Relationship Id="rId7" Type="http://schemas.microsoft.com/office/2007/relationships/hdphoto" Target="../media/hdphoto1.wdp"/><Relationship Id="rId2" Type="http://schemas.microsoft.com/office/2007/relationships/media" Target="../media/media7.m4a"/><Relationship Id="rId1" Type="http://schemas.openxmlformats.org/officeDocument/2006/relationships/audio" Target="NULL" TargetMode="Externa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4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microsoft.com/office/2007/relationships/hdphoto" Target="../media/hdphoto1.wdp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1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Use multiplication sentences to describe an array and make links to division.</a:t>
            </a:r>
          </a:p>
        </p:txBody>
      </p:sp>
      <p:grpSp>
        <p:nvGrpSpPr>
          <p:cNvPr id="5" name="Group 4"/>
          <p:cNvGrpSpPr>
            <a:grpSpLocks noChangeAspect="1"/>
          </p:cNvGrpSpPr>
          <p:nvPr/>
        </p:nvGrpSpPr>
        <p:grpSpPr>
          <a:xfrm>
            <a:off x="720000" y="720000"/>
            <a:ext cx="2520000" cy="1440000"/>
            <a:chOff x="720000" y="720000"/>
            <a:chExt cx="2520000" cy="1440000"/>
          </a:xfrm>
        </p:grpSpPr>
        <p:grpSp>
          <p:nvGrpSpPr>
            <p:cNvPr id="6" name="Group 5"/>
            <p:cNvGrpSpPr/>
            <p:nvPr/>
          </p:nvGrpSpPr>
          <p:grpSpPr>
            <a:xfrm>
              <a:off x="720000" y="720000"/>
              <a:ext cx="2520000" cy="360000"/>
              <a:chOff x="720000" y="720000"/>
              <a:chExt cx="2520000" cy="360000"/>
            </a:xfrm>
          </p:grpSpPr>
          <p:sp>
            <p:nvSpPr>
              <p:cNvPr id="45" name="Oval 44"/>
              <p:cNvSpPr>
                <a:spLocks noChangeAspect="1"/>
              </p:cNvSpPr>
              <p:nvPr/>
            </p:nvSpPr>
            <p:spPr>
              <a:xfrm>
                <a:off x="720000" y="720000"/>
                <a:ext cx="360000" cy="360000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46" name="Oval 45"/>
              <p:cNvSpPr>
                <a:spLocks noChangeAspect="1"/>
              </p:cNvSpPr>
              <p:nvPr/>
            </p:nvSpPr>
            <p:spPr>
              <a:xfrm>
                <a:off x="1260000" y="720000"/>
                <a:ext cx="360000" cy="360000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47" name="Oval 46"/>
              <p:cNvSpPr>
                <a:spLocks noChangeAspect="1"/>
              </p:cNvSpPr>
              <p:nvPr/>
            </p:nvSpPr>
            <p:spPr>
              <a:xfrm>
                <a:off x="1800000" y="720000"/>
                <a:ext cx="360000" cy="360000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48" name="Oval 47"/>
              <p:cNvSpPr>
                <a:spLocks noChangeAspect="1"/>
              </p:cNvSpPr>
              <p:nvPr/>
            </p:nvSpPr>
            <p:spPr>
              <a:xfrm>
                <a:off x="2880000" y="720000"/>
                <a:ext cx="360000" cy="360000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49" name="Oval 48"/>
              <p:cNvSpPr>
                <a:spLocks noChangeAspect="1"/>
              </p:cNvSpPr>
              <p:nvPr/>
            </p:nvSpPr>
            <p:spPr>
              <a:xfrm>
                <a:off x="2340000" y="720000"/>
                <a:ext cx="360000" cy="360000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720000" y="1260000"/>
              <a:ext cx="2520000" cy="360000"/>
              <a:chOff x="720000" y="720000"/>
              <a:chExt cx="2520000" cy="360000"/>
            </a:xfrm>
          </p:grpSpPr>
          <p:sp>
            <p:nvSpPr>
              <p:cNvPr id="30" name="Oval 29"/>
              <p:cNvSpPr>
                <a:spLocks noChangeAspect="1"/>
              </p:cNvSpPr>
              <p:nvPr/>
            </p:nvSpPr>
            <p:spPr>
              <a:xfrm>
                <a:off x="720000" y="720000"/>
                <a:ext cx="360000" cy="360000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31" name="Oval 30"/>
              <p:cNvSpPr>
                <a:spLocks noChangeAspect="1"/>
              </p:cNvSpPr>
              <p:nvPr/>
            </p:nvSpPr>
            <p:spPr>
              <a:xfrm>
                <a:off x="1260000" y="720000"/>
                <a:ext cx="360000" cy="360000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32" name="Oval 31"/>
              <p:cNvSpPr>
                <a:spLocks noChangeAspect="1"/>
              </p:cNvSpPr>
              <p:nvPr/>
            </p:nvSpPr>
            <p:spPr>
              <a:xfrm>
                <a:off x="1800000" y="720000"/>
                <a:ext cx="360000" cy="360000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33" name="Oval 32"/>
              <p:cNvSpPr>
                <a:spLocks noChangeAspect="1"/>
              </p:cNvSpPr>
              <p:nvPr/>
            </p:nvSpPr>
            <p:spPr>
              <a:xfrm>
                <a:off x="2880000" y="720000"/>
                <a:ext cx="360000" cy="360000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34" name="Oval 33"/>
              <p:cNvSpPr>
                <a:spLocks noChangeAspect="1"/>
              </p:cNvSpPr>
              <p:nvPr/>
            </p:nvSpPr>
            <p:spPr>
              <a:xfrm>
                <a:off x="2340000" y="720000"/>
                <a:ext cx="360000" cy="360000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grpSp>
          <p:nvGrpSpPr>
            <p:cNvPr id="11" name="Group 10"/>
            <p:cNvGrpSpPr/>
            <p:nvPr/>
          </p:nvGrpSpPr>
          <p:grpSpPr>
            <a:xfrm>
              <a:off x="720000" y="1800000"/>
              <a:ext cx="2520000" cy="360000"/>
              <a:chOff x="720000" y="720000"/>
              <a:chExt cx="2520000" cy="360000"/>
            </a:xfrm>
          </p:grpSpPr>
          <p:sp>
            <p:nvSpPr>
              <p:cNvPr id="25" name="Oval 24"/>
              <p:cNvSpPr>
                <a:spLocks noChangeAspect="1"/>
              </p:cNvSpPr>
              <p:nvPr/>
            </p:nvSpPr>
            <p:spPr>
              <a:xfrm>
                <a:off x="720000" y="720000"/>
                <a:ext cx="360000" cy="360000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6" name="Oval 25"/>
              <p:cNvSpPr>
                <a:spLocks noChangeAspect="1"/>
              </p:cNvSpPr>
              <p:nvPr/>
            </p:nvSpPr>
            <p:spPr>
              <a:xfrm>
                <a:off x="1260000" y="720000"/>
                <a:ext cx="360000" cy="360000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7" name="Oval 26"/>
              <p:cNvSpPr>
                <a:spLocks noChangeAspect="1"/>
              </p:cNvSpPr>
              <p:nvPr/>
            </p:nvSpPr>
            <p:spPr>
              <a:xfrm>
                <a:off x="1800000" y="720000"/>
                <a:ext cx="360000" cy="360000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8" name="Oval 27"/>
              <p:cNvSpPr>
                <a:spLocks noChangeAspect="1"/>
              </p:cNvSpPr>
              <p:nvPr/>
            </p:nvSpPr>
            <p:spPr>
              <a:xfrm>
                <a:off x="2880000" y="720000"/>
                <a:ext cx="360000" cy="360000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9" name="Oval 28"/>
              <p:cNvSpPr>
                <a:spLocks noChangeAspect="1"/>
              </p:cNvSpPr>
              <p:nvPr/>
            </p:nvSpPr>
            <p:spPr>
              <a:xfrm>
                <a:off x="2340000" y="720000"/>
                <a:ext cx="360000" cy="360000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642C735A-3929-4EEF-B8FA-E73A0C1B09B9}"/>
              </a:ext>
            </a:extLst>
          </p:cNvPr>
          <p:cNvGrpSpPr/>
          <p:nvPr/>
        </p:nvGrpSpPr>
        <p:grpSpPr>
          <a:xfrm>
            <a:off x="3845858" y="521816"/>
            <a:ext cx="4956664" cy="2907184"/>
            <a:chOff x="-87148" y="2010556"/>
            <a:chExt cx="4956664" cy="2907184"/>
          </a:xfrm>
        </p:grpSpPr>
        <p:sp>
          <p:nvSpPr>
            <p:cNvPr id="35" name="Cloud 34">
              <a:extLst>
                <a:ext uri="{FF2B5EF4-FFF2-40B4-BE49-F238E27FC236}">
                  <a16:creationId xmlns:a16="http://schemas.microsoft.com/office/drawing/2014/main" id="{AE55A0F2-BE3D-40B5-8CE5-549756B4EF16}"/>
                </a:ext>
              </a:extLst>
            </p:cNvPr>
            <p:cNvSpPr/>
            <p:nvPr/>
          </p:nvSpPr>
          <p:spPr>
            <a:xfrm>
              <a:off x="-87148" y="2179671"/>
              <a:ext cx="4598053" cy="2738069"/>
            </a:xfrm>
            <a:prstGeom prst="cloud">
              <a:avLst/>
            </a:prstGeom>
            <a:solidFill>
              <a:schemeClr val="bg1">
                <a:lumMod val="95000"/>
              </a:schemeClr>
            </a:solidFill>
            <a:ln w="28575">
              <a:solidFill>
                <a:schemeClr val="tx1">
                  <a:lumMod val="50000"/>
                  <a:lumOff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spcAft>
                  <a:spcPts val="500"/>
                </a:spcAft>
              </a:pPr>
              <a:r>
                <a:rPr lang="en-GB" b="1" dirty="0">
                  <a:solidFill>
                    <a:schemeClr val="bg2">
                      <a:lumMod val="25000"/>
                    </a:schemeClr>
                  </a:solidFill>
                  <a:latin typeface="Myriad Pro Light" panose="020B0603030403020204" pitchFamily="34" charset="0"/>
                </a:rPr>
                <a:t>What can you see?</a:t>
              </a:r>
            </a:p>
            <a:p>
              <a:pPr algn="ctr">
                <a:spcAft>
                  <a:spcPts val="500"/>
                </a:spcAft>
              </a:pPr>
              <a:r>
                <a:rPr lang="en-GB" b="1" dirty="0">
                  <a:solidFill>
                    <a:schemeClr val="bg2">
                      <a:lumMod val="25000"/>
                    </a:schemeClr>
                  </a:solidFill>
                  <a:latin typeface="Myriad Pro Light" panose="020B0603030403020204" pitchFamily="34" charset="0"/>
                </a:rPr>
                <a:t>How many rows?</a:t>
              </a:r>
            </a:p>
            <a:p>
              <a:pPr algn="ctr">
                <a:spcAft>
                  <a:spcPts val="500"/>
                </a:spcAft>
              </a:pPr>
              <a:r>
                <a:rPr lang="en-GB" b="1" dirty="0">
                  <a:solidFill>
                    <a:schemeClr val="bg2">
                      <a:lumMod val="25000"/>
                    </a:schemeClr>
                  </a:solidFill>
                  <a:latin typeface="Myriad Pro Light" panose="020B0603030403020204" pitchFamily="34" charset="0"/>
                </a:rPr>
                <a:t>How many in each row?</a:t>
              </a:r>
            </a:p>
            <a:p>
              <a:pPr algn="ctr">
                <a:spcAft>
                  <a:spcPts val="500"/>
                </a:spcAft>
              </a:pPr>
              <a:r>
                <a:rPr lang="en-GB" b="1" dirty="0">
                  <a:solidFill>
                    <a:schemeClr val="bg2">
                      <a:lumMod val="25000"/>
                    </a:schemeClr>
                  </a:solidFill>
                  <a:latin typeface="Myriad Pro Light" panose="020B0603030403020204" pitchFamily="34" charset="0"/>
                </a:rPr>
                <a:t>How many altogether?</a:t>
              </a:r>
            </a:p>
            <a:p>
              <a:pPr algn="ctr"/>
              <a:r>
                <a:rPr lang="en-GB" b="1" dirty="0">
                  <a:solidFill>
                    <a:schemeClr val="bg2">
                      <a:lumMod val="25000"/>
                    </a:schemeClr>
                  </a:solidFill>
                  <a:latin typeface="Myriad Pro Light" panose="020B0603030403020204" pitchFamily="34" charset="0"/>
                </a:rPr>
                <a:t>What number sentence could we write? </a:t>
              </a:r>
            </a:p>
          </p:txBody>
        </p:sp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AF6EFD4F-8720-427C-9D08-BCEB1A3EBD4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30906" y="2010556"/>
              <a:ext cx="1438610" cy="1008746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3" name="TextBox 2"/>
          <p:cNvSpPr txBox="1"/>
          <p:nvPr/>
        </p:nvSpPr>
        <p:spPr>
          <a:xfrm>
            <a:off x="1744324" y="2606820"/>
            <a:ext cx="1191352" cy="400110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  <a:effectLst>
            <a:outerShdw blurRad="635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GB" sz="2000" b="1" dirty="0"/>
              <a:t>3 × 5 = 15</a:t>
            </a:r>
          </a:p>
        </p:txBody>
      </p:sp>
      <p:sp>
        <p:nvSpPr>
          <p:cNvPr id="37" name="Speech Bubble: Rectangle with Corners Rounded 10">
            <a:extLst>
              <a:ext uri="{FF2B5EF4-FFF2-40B4-BE49-F238E27FC236}">
                <a16:creationId xmlns:a16="http://schemas.microsoft.com/office/drawing/2014/main" id="{A5209EEE-E1BD-4F2F-8E5D-A043EDA11F92}"/>
              </a:ext>
            </a:extLst>
          </p:cNvPr>
          <p:cNvSpPr/>
          <p:nvPr/>
        </p:nvSpPr>
        <p:spPr>
          <a:xfrm>
            <a:off x="1620000" y="3725857"/>
            <a:ext cx="4421097" cy="1172330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We can read this as </a:t>
            </a:r>
            <a:r>
              <a:rPr lang="en-GB" b="1" dirty="0">
                <a:solidFill>
                  <a:srgbClr val="7030A0"/>
                </a:solidFill>
                <a:latin typeface="Myriad Pro Light" panose="020B0603030403020204" pitchFamily="34" charset="0"/>
              </a:rPr>
              <a:t>3 lots of 5</a:t>
            </a: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, or </a:t>
            </a:r>
            <a:r>
              <a:rPr lang="en-GB" b="1" dirty="0">
                <a:solidFill>
                  <a:srgbClr val="7030A0"/>
                </a:solidFill>
                <a:latin typeface="Myriad Pro Light" panose="020B0603030403020204" pitchFamily="34" charset="0"/>
              </a:rPr>
              <a:t>3 times 5</a:t>
            </a: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. 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B601898-3A8F-4835-A115-D090274D5DA3}"/>
              </a:ext>
            </a:extLst>
          </p:cNvPr>
          <p:cNvSpPr/>
          <p:nvPr/>
        </p:nvSpPr>
        <p:spPr>
          <a:xfrm>
            <a:off x="599030" y="617956"/>
            <a:ext cx="2790295" cy="541245"/>
          </a:xfrm>
          <a:prstGeom prst="round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: Rounded Corners 37">
            <a:extLst>
              <a:ext uri="{FF2B5EF4-FFF2-40B4-BE49-F238E27FC236}">
                <a16:creationId xmlns:a16="http://schemas.microsoft.com/office/drawing/2014/main" id="{DD3E76CE-4828-44C0-8EBC-46B5006961BC}"/>
              </a:ext>
            </a:extLst>
          </p:cNvPr>
          <p:cNvSpPr/>
          <p:nvPr/>
        </p:nvSpPr>
        <p:spPr>
          <a:xfrm>
            <a:off x="584851" y="1175039"/>
            <a:ext cx="2790295" cy="541245"/>
          </a:xfrm>
          <a:prstGeom prst="round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id="{B13004F8-3F6B-454C-9312-2899E566CE55}"/>
              </a:ext>
            </a:extLst>
          </p:cNvPr>
          <p:cNvSpPr/>
          <p:nvPr/>
        </p:nvSpPr>
        <p:spPr>
          <a:xfrm>
            <a:off x="584852" y="1730029"/>
            <a:ext cx="2790295" cy="541245"/>
          </a:xfrm>
          <a:prstGeom prst="roundRect">
            <a:avLst/>
          </a:prstGeom>
          <a:noFill/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1">
            <a:hlinkClick r:id="" action="ppaction://media"/>
            <a:extLst>
              <a:ext uri="{FF2B5EF4-FFF2-40B4-BE49-F238E27FC236}">
                <a16:creationId xmlns:a16="http://schemas.microsoft.com/office/drawing/2014/main" id="{E926556E-4978-44FA-8795-817CF1471922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510" end="2866.5555"/>
                  <p14:fade in="500" out="500"/>
                </p14:media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-1252810" y="313156"/>
            <a:ext cx="609600" cy="609600"/>
          </a:xfrm>
          <a:prstGeom prst="rect">
            <a:avLst/>
          </a:prstGeom>
        </p:spPr>
      </p:pic>
      <p:pic>
        <p:nvPicPr>
          <p:cNvPr id="8" name="2">
            <a:hlinkClick r:id="" action="ppaction://media"/>
            <a:extLst>
              <a:ext uri="{FF2B5EF4-FFF2-40B4-BE49-F238E27FC236}">
                <a16:creationId xmlns:a16="http://schemas.microsoft.com/office/drawing/2014/main" id="{D8D1CAD9-0164-44B0-8121-24381A2D9885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">
                  <p14:trim st="1567" end="1059.7369"/>
                  <p14:fade in="500" out="500"/>
                </p14:media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407231" y="1147907"/>
            <a:ext cx="609600" cy="609600"/>
          </a:xfrm>
          <a:prstGeom prst="rect">
            <a:avLst/>
          </a:prstGeom>
        </p:spPr>
      </p:pic>
      <p:pic>
        <p:nvPicPr>
          <p:cNvPr id="13" name="3">
            <a:hlinkClick r:id="" action="ppaction://media"/>
            <a:extLst>
              <a:ext uri="{FF2B5EF4-FFF2-40B4-BE49-F238E27FC236}">
                <a16:creationId xmlns:a16="http://schemas.microsoft.com/office/drawing/2014/main" id="{24147530-B4DA-4ED7-906E-35BAC208EDB2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4">
                  <p14:trim st="2855" end="1806.5442"/>
                  <p14:fade in="500" out="500"/>
                </p14:media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-988068" y="1855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842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97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7979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8479"/>
                            </p:stCondLst>
                            <p:childTnLst>
                              <p:par>
                                <p:cTn id="1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6689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8189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3" grpId="0" animBg="1"/>
      <p:bldP spid="37" grpId="0" animBg="1"/>
      <p:bldP spid="4" grpId="0" animBg="1"/>
      <p:bldP spid="38" grpId="0" animBg="1"/>
      <p:bldP spid="3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2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Use multiplication sentences to describe an array and make links to division.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88" t="27589" r="6030" b="35859"/>
          <a:stretch/>
        </p:blipFill>
        <p:spPr>
          <a:xfrm>
            <a:off x="510987" y="2934742"/>
            <a:ext cx="8081683" cy="2363400"/>
          </a:xfrm>
          <a:prstGeom prst="rect">
            <a:avLst/>
          </a:prstGeom>
          <a:ln w="15875">
            <a:solidFill>
              <a:schemeClr val="tx1"/>
            </a:solidFill>
          </a:ln>
          <a:effectLst>
            <a:outerShdw blurRad="50800" dist="38100" dir="600000" algn="t" rotWithShape="0">
              <a:prstClr val="black">
                <a:alpha val="40000"/>
              </a:prstClr>
            </a:outerShdw>
          </a:effectLst>
        </p:spPr>
      </p:pic>
      <p:sp>
        <p:nvSpPr>
          <p:cNvPr id="35" name="Freeform: Shape 17">
            <a:extLst>
              <a:ext uri="{FF2B5EF4-FFF2-40B4-BE49-F238E27FC236}">
                <a16:creationId xmlns:a16="http://schemas.microsoft.com/office/drawing/2014/main" id="{825475EF-1D15-419E-9464-AB7CBF76267B}"/>
              </a:ext>
            </a:extLst>
          </p:cNvPr>
          <p:cNvSpPr/>
          <p:nvPr/>
        </p:nvSpPr>
        <p:spPr>
          <a:xfrm>
            <a:off x="826922" y="3564000"/>
            <a:ext cx="1827725" cy="331673"/>
          </a:xfrm>
          <a:custGeom>
            <a:avLst/>
            <a:gdLst>
              <a:gd name="connsiteX0" fmla="*/ 0 w 1990725"/>
              <a:gd name="connsiteY0" fmla="*/ 323850 h 323850"/>
              <a:gd name="connsiteX1" fmla="*/ 1047750 w 1990725"/>
              <a:gd name="connsiteY1" fmla="*/ 0 h 323850"/>
              <a:gd name="connsiteX2" fmla="*/ 1990725 w 1990725"/>
              <a:gd name="connsiteY2" fmla="*/ 323850 h 323850"/>
              <a:gd name="connsiteX3" fmla="*/ 1990725 w 1990725"/>
              <a:gd name="connsiteY3" fmla="*/ 323850 h 323850"/>
              <a:gd name="connsiteX4" fmla="*/ 1990725 w 1990725"/>
              <a:gd name="connsiteY4" fmla="*/ 323850 h 323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90725" h="323850">
                <a:moveTo>
                  <a:pt x="0" y="323850"/>
                </a:moveTo>
                <a:cubicBezTo>
                  <a:pt x="357981" y="161925"/>
                  <a:pt x="715963" y="0"/>
                  <a:pt x="1047750" y="0"/>
                </a:cubicBezTo>
                <a:cubicBezTo>
                  <a:pt x="1379537" y="0"/>
                  <a:pt x="1990725" y="323850"/>
                  <a:pt x="1990725" y="323850"/>
                </a:cubicBezTo>
                <a:lnTo>
                  <a:pt x="1990725" y="323850"/>
                </a:lnTo>
                <a:lnTo>
                  <a:pt x="1990725" y="323850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532233" y="3132000"/>
            <a:ext cx="4171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+5</a:t>
            </a:r>
          </a:p>
        </p:txBody>
      </p:sp>
      <p:sp>
        <p:nvSpPr>
          <p:cNvPr id="39" name="Speech Bubble: Rectangle with Corners Rounded 10">
            <a:extLst>
              <a:ext uri="{FF2B5EF4-FFF2-40B4-BE49-F238E27FC236}">
                <a16:creationId xmlns:a16="http://schemas.microsoft.com/office/drawing/2014/main" id="{A5209EEE-E1BD-4F2F-8E5D-A043EDA11F92}"/>
              </a:ext>
            </a:extLst>
          </p:cNvPr>
          <p:cNvSpPr/>
          <p:nvPr/>
        </p:nvSpPr>
        <p:spPr>
          <a:xfrm>
            <a:off x="605118" y="717411"/>
            <a:ext cx="3750882" cy="896235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How many lots of 5 </a:t>
            </a:r>
          </a:p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are in 15?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4929558" y="715021"/>
            <a:ext cx="1409096" cy="523220"/>
            <a:chOff x="1728000" y="2197958"/>
            <a:chExt cx="1409096" cy="523220"/>
          </a:xfrm>
        </p:grpSpPr>
        <p:sp>
          <p:nvSpPr>
            <p:cNvPr id="40" name="TextBox 39"/>
            <p:cNvSpPr txBox="1"/>
            <p:nvPr/>
          </p:nvSpPr>
          <p:spPr>
            <a:xfrm>
              <a:off x="1754986" y="2197958"/>
              <a:ext cx="1382110" cy="523220"/>
            </a:xfrm>
            <a:prstGeom prst="rect">
              <a:avLst/>
            </a:prstGeom>
            <a:solidFill>
              <a:schemeClr val="bg1"/>
            </a:solidFill>
            <a:ln w="15875">
              <a:noFill/>
            </a:ln>
            <a:effectLst>
              <a:outerShdw blurRad="635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rtlCol="0">
              <a:spAutoFit/>
            </a:bodyPr>
            <a:lstStyle/>
            <a:p>
              <a:pPr algn="ctr"/>
              <a:r>
                <a:rPr lang="en-GB" sz="2800" dirty="0">
                  <a:sym typeface="Wingdings" panose="05000000000000000000" pitchFamily="2" charset="2"/>
                </a:rPr>
                <a:t></a:t>
              </a:r>
              <a:r>
                <a:rPr lang="en-GB" sz="2000" b="1" dirty="0"/>
                <a:t> × 5 = 15</a:t>
              </a:r>
            </a:p>
          </p:txBody>
        </p:sp>
        <p:sp>
          <p:nvSpPr>
            <p:cNvPr id="4" name="Rectangle 3"/>
            <p:cNvSpPr>
              <a:spLocks noChangeAspect="1"/>
            </p:cNvSpPr>
            <p:nvPr/>
          </p:nvSpPr>
          <p:spPr>
            <a:xfrm>
              <a:off x="1728000" y="2236013"/>
              <a:ext cx="336893" cy="324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41" name="Speech Bubble: Rectangle with Corners Rounded 10">
            <a:extLst>
              <a:ext uri="{FF2B5EF4-FFF2-40B4-BE49-F238E27FC236}">
                <a16:creationId xmlns:a16="http://schemas.microsoft.com/office/drawing/2014/main" id="{A5209EEE-E1BD-4F2F-8E5D-A043EDA11F92}"/>
              </a:ext>
            </a:extLst>
          </p:cNvPr>
          <p:cNvSpPr/>
          <p:nvPr/>
        </p:nvSpPr>
        <p:spPr>
          <a:xfrm>
            <a:off x="4176664" y="1475865"/>
            <a:ext cx="4607819" cy="1221253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We can count in 5s on a beaded line to find out what number goes in the box. </a:t>
            </a:r>
          </a:p>
        </p:txBody>
      </p:sp>
      <p:sp>
        <p:nvSpPr>
          <p:cNvPr id="42" name="Freeform: Shape 17">
            <a:extLst>
              <a:ext uri="{FF2B5EF4-FFF2-40B4-BE49-F238E27FC236}">
                <a16:creationId xmlns:a16="http://schemas.microsoft.com/office/drawing/2014/main" id="{825475EF-1D15-419E-9464-AB7CBF76267B}"/>
              </a:ext>
            </a:extLst>
          </p:cNvPr>
          <p:cNvSpPr/>
          <p:nvPr/>
        </p:nvSpPr>
        <p:spPr>
          <a:xfrm>
            <a:off x="2654648" y="3564000"/>
            <a:ext cx="1897180" cy="331673"/>
          </a:xfrm>
          <a:custGeom>
            <a:avLst/>
            <a:gdLst>
              <a:gd name="connsiteX0" fmla="*/ 0 w 1990725"/>
              <a:gd name="connsiteY0" fmla="*/ 323850 h 323850"/>
              <a:gd name="connsiteX1" fmla="*/ 1047750 w 1990725"/>
              <a:gd name="connsiteY1" fmla="*/ 0 h 323850"/>
              <a:gd name="connsiteX2" fmla="*/ 1990725 w 1990725"/>
              <a:gd name="connsiteY2" fmla="*/ 323850 h 323850"/>
              <a:gd name="connsiteX3" fmla="*/ 1990725 w 1990725"/>
              <a:gd name="connsiteY3" fmla="*/ 323850 h 323850"/>
              <a:gd name="connsiteX4" fmla="*/ 1990725 w 1990725"/>
              <a:gd name="connsiteY4" fmla="*/ 323850 h 323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90725" h="323850">
                <a:moveTo>
                  <a:pt x="0" y="323850"/>
                </a:moveTo>
                <a:cubicBezTo>
                  <a:pt x="357981" y="161925"/>
                  <a:pt x="715963" y="0"/>
                  <a:pt x="1047750" y="0"/>
                </a:cubicBezTo>
                <a:cubicBezTo>
                  <a:pt x="1379537" y="0"/>
                  <a:pt x="1990725" y="323850"/>
                  <a:pt x="1990725" y="323850"/>
                </a:cubicBezTo>
                <a:lnTo>
                  <a:pt x="1990725" y="323850"/>
                </a:lnTo>
                <a:lnTo>
                  <a:pt x="1990725" y="323850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3359959" y="3132000"/>
            <a:ext cx="4171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+5</a:t>
            </a:r>
          </a:p>
        </p:txBody>
      </p:sp>
      <p:sp>
        <p:nvSpPr>
          <p:cNvPr id="50" name="Freeform: Shape 17">
            <a:extLst>
              <a:ext uri="{FF2B5EF4-FFF2-40B4-BE49-F238E27FC236}">
                <a16:creationId xmlns:a16="http://schemas.microsoft.com/office/drawing/2014/main" id="{825475EF-1D15-419E-9464-AB7CBF76267B}"/>
              </a:ext>
            </a:extLst>
          </p:cNvPr>
          <p:cNvSpPr/>
          <p:nvPr/>
        </p:nvSpPr>
        <p:spPr>
          <a:xfrm>
            <a:off x="4551828" y="3564000"/>
            <a:ext cx="1827725" cy="331673"/>
          </a:xfrm>
          <a:custGeom>
            <a:avLst/>
            <a:gdLst>
              <a:gd name="connsiteX0" fmla="*/ 0 w 1990725"/>
              <a:gd name="connsiteY0" fmla="*/ 323850 h 323850"/>
              <a:gd name="connsiteX1" fmla="*/ 1047750 w 1990725"/>
              <a:gd name="connsiteY1" fmla="*/ 0 h 323850"/>
              <a:gd name="connsiteX2" fmla="*/ 1990725 w 1990725"/>
              <a:gd name="connsiteY2" fmla="*/ 323850 h 323850"/>
              <a:gd name="connsiteX3" fmla="*/ 1990725 w 1990725"/>
              <a:gd name="connsiteY3" fmla="*/ 323850 h 323850"/>
              <a:gd name="connsiteX4" fmla="*/ 1990725 w 1990725"/>
              <a:gd name="connsiteY4" fmla="*/ 323850 h 323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90725" h="323850">
                <a:moveTo>
                  <a:pt x="0" y="323850"/>
                </a:moveTo>
                <a:cubicBezTo>
                  <a:pt x="357981" y="161925"/>
                  <a:pt x="715963" y="0"/>
                  <a:pt x="1047750" y="0"/>
                </a:cubicBezTo>
                <a:cubicBezTo>
                  <a:pt x="1379537" y="0"/>
                  <a:pt x="1990725" y="323850"/>
                  <a:pt x="1990725" y="323850"/>
                </a:cubicBezTo>
                <a:lnTo>
                  <a:pt x="1990725" y="323850"/>
                </a:lnTo>
                <a:lnTo>
                  <a:pt x="1990725" y="323850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5222348" y="3132000"/>
            <a:ext cx="4171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+5</a:t>
            </a:r>
          </a:p>
        </p:txBody>
      </p:sp>
      <p:sp>
        <p:nvSpPr>
          <p:cNvPr id="56" name="Speech Bubble: Rectangle with Corners Rounded 10">
            <a:extLst>
              <a:ext uri="{FF2B5EF4-FFF2-40B4-BE49-F238E27FC236}">
                <a16:creationId xmlns:a16="http://schemas.microsoft.com/office/drawing/2014/main" id="{A5209EEE-E1BD-4F2F-8E5D-A043EDA11F92}"/>
              </a:ext>
            </a:extLst>
          </p:cNvPr>
          <p:cNvSpPr/>
          <p:nvPr/>
        </p:nvSpPr>
        <p:spPr>
          <a:xfrm>
            <a:off x="4840250" y="4829692"/>
            <a:ext cx="3426324" cy="640742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C00000"/>
                </a:solidFill>
                <a:latin typeface="Myriad Pro Light" panose="020B0603030403020204" pitchFamily="34" charset="0"/>
              </a:rPr>
              <a:t>3 </a:t>
            </a: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lots of 5 in 15!</a:t>
            </a:r>
          </a:p>
        </p:txBody>
      </p:sp>
      <p:sp>
        <p:nvSpPr>
          <p:cNvPr id="21" name="Rectangle 20"/>
          <p:cNvSpPr/>
          <p:nvPr/>
        </p:nvSpPr>
        <p:spPr>
          <a:xfrm>
            <a:off x="4402313" y="4284000"/>
            <a:ext cx="326077" cy="1447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2" name="TextBox 51"/>
          <p:cNvSpPr txBox="1"/>
          <p:nvPr/>
        </p:nvSpPr>
        <p:spPr>
          <a:xfrm>
            <a:off x="2543709" y="4280821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4356000" y="4280821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10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6156000" y="4280821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15</a:t>
            </a:r>
          </a:p>
        </p:txBody>
      </p:sp>
      <p:pic>
        <p:nvPicPr>
          <p:cNvPr id="5" name="1">
            <a:hlinkClick r:id="" action="ppaction://media"/>
            <a:extLst>
              <a:ext uri="{FF2B5EF4-FFF2-40B4-BE49-F238E27FC236}">
                <a16:creationId xmlns:a16="http://schemas.microsoft.com/office/drawing/2014/main" id="{C0D2552F-4096-4296-BCEB-F75DBA1F76D4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605" end="1667.9274"/>
                </p14:media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0143344" y="143476"/>
            <a:ext cx="609600" cy="609600"/>
          </a:xfrm>
          <a:prstGeom prst="rect">
            <a:avLst/>
          </a:prstGeom>
        </p:spPr>
      </p:pic>
      <p:pic>
        <p:nvPicPr>
          <p:cNvPr id="6" name="2">
            <a:hlinkClick r:id="" action="ppaction://media"/>
            <a:extLst>
              <a:ext uri="{FF2B5EF4-FFF2-40B4-BE49-F238E27FC236}">
                <a16:creationId xmlns:a16="http://schemas.microsoft.com/office/drawing/2014/main" id="{A43D7FD0-1208-44CA-98B6-1D5902937011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3">
                  <p14:trim st="8361" end="605.2108"/>
                </p14:media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698494" y="2522400"/>
            <a:ext cx="609600" cy="609600"/>
          </a:xfrm>
          <a:prstGeom prst="rect">
            <a:avLst/>
          </a:prstGeom>
        </p:spPr>
      </p:pic>
      <p:pic>
        <p:nvPicPr>
          <p:cNvPr id="8" name="3">
            <a:hlinkClick r:id="" action="ppaction://media"/>
            <a:extLst>
              <a:ext uri="{FF2B5EF4-FFF2-40B4-BE49-F238E27FC236}">
                <a16:creationId xmlns:a16="http://schemas.microsoft.com/office/drawing/2014/main" id="{1F8F060A-7E69-42C8-AAA4-865FAD39A136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4">
                  <p14:trim st="1216" end="523.3628"/>
                </p14:media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818557" y="358761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773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1593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439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475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4751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251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500"/>
                            </p:stCondLst>
                            <p:childTnLst>
                              <p:par>
                                <p:cTn id="6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7" dur="1234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7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7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35" grpId="0" animBg="1"/>
      <p:bldP spid="37" grpId="0"/>
      <p:bldP spid="39" grpId="0" animBg="1"/>
      <p:bldP spid="41" grpId="0" animBg="1"/>
      <p:bldP spid="42" grpId="0" animBg="1"/>
      <p:bldP spid="43" grpId="0"/>
      <p:bldP spid="50" grpId="0" animBg="1"/>
      <p:bldP spid="51" grpId="0"/>
      <p:bldP spid="56" grpId="0" animBg="1"/>
      <p:bldP spid="21" grpId="0" animBg="1"/>
      <p:bldP spid="52" grpId="0"/>
      <p:bldP spid="54" grpId="0"/>
      <p:bldP spid="5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3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Use multiplication sentences to describe an array and make links to division.</a:t>
            </a:r>
          </a:p>
        </p:txBody>
      </p:sp>
      <p:grpSp>
        <p:nvGrpSpPr>
          <p:cNvPr id="5" name="Group 4"/>
          <p:cNvGrpSpPr>
            <a:grpSpLocks noChangeAspect="1"/>
          </p:cNvGrpSpPr>
          <p:nvPr/>
        </p:nvGrpSpPr>
        <p:grpSpPr>
          <a:xfrm>
            <a:off x="799729" y="1470010"/>
            <a:ext cx="2520000" cy="1440000"/>
            <a:chOff x="720000" y="720000"/>
            <a:chExt cx="2520000" cy="1440000"/>
          </a:xfrm>
        </p:grpSpPr>
        <p:grpSp>
          <p:nvGrpSpPr>
            <p:cNvPr id="6" name="Group 5"/>
            <p:cNvGrpSpPr/>
            <p:nvPr/>
          </p:nvGrpSpPr>
          <p:grpSpPr>
            <a:xfrm>
              <a:off x="720000" y="720000"/>
              <a:ext cx="2520000" cy="360000"/>
              <a:chOff x="720000" y="720000"/>
              <a:chExt cx="2520000" cy="360000"/>
            </a:xfrm>
          </p:grpSpPr>
          <p:sp>
            <p:nvSpPr>
              <p:cNvPr id="45" name="Oval 44"/>
              <p:cNvSpPr>
                <a:spLocks noChangeAspect="1"/>
              </p:cNvSpPr>
              <p:nvPr/>
            </p:nvSpPr>
            <p:spPr>
              <a:xfrm>
                <a:off x="720000" y="720000"/>
                <a:ext cx="360000" cy="360000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46" name="Oval 45"/>
              <p:cNvSpPr>
                <a:spLocks noChangeAspect="1"/>
              </p:cNvSpPr>
              <p:nvPr/>
            </p:nvSpPr>
            <p:spPr>
              <a:xfrm>
                <a:off x="1260000" y="720000"/>
                <a:ext cx="360000" cy="360000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47" name="Oval 46"/>
              <p:cNvSpPr>
                <a:spLocks noChangeAspect="1"/>
              </p:cNvSpPr>
              <p:nvPr/>
            </p:nvSpPr>
            <p:spPr>
              <a:xfrm>
                <a:off x="1800000" y="720000"/>
                <a:ext cx="360000" cy="360000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48" name="Oval 47"/>
              <p:cNvSpPr>
                <a:spLocks noChangeAspect="1"/>
              </p:cNvSpPr>
              <p:nvPr/>
            </p:nvSpPr>
            <p:spPr>
              <a:xfrm>
                <a:off x="2880000" y="720000"/>
                <a:ext cx="360000" cy="360000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49" name="Oval 48"/>
              <p:cNvSpPr>
                <a:spLocks noChangeAspect="1"/>
              </p:cNvSpPr>
              <p:nvPr/>
            </p:nvSpPr>
            <p:spPr>
              <a:xfrm>
                <a:off x="2340000" y="720000"/>
                <a:ext cx="360000" cy="360000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720000" y="1260000"/>
              <a:ext cx="2520000" cy="360000"/>
              <a:chOff x="720000" y="720000"/>
              <a:chExt cx="2520000" cy="360000"/>
            </a:xfrm>
          </p:grpSpPr>
          <p:sp>
            <p:nvSpPr>
              <p:cNvPr id="30" name="Oval 29"/>
              <p:cNvSpPr>
                <a:spLocks noChangeAspect="1"/>
              </p:cNvSpPr>
              <p:nvPr/>
            </p:nvSpPr>
            <p:spPr>
              <a:xfrm>
                <a:off x="720000" y="720000"/>
                <a:ext cx="360000" cy="360000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31" name="Oval 30"/>
              <p:cNvSpPr>
                <a:spLocks noChangeAspect="1"/>
              </p:cNvSpPr>
              <p:nvPr/>
            </p:nvSpPr>
            <p:spPr>
              <a:xfrm>
                <a:off x="1260000" y="720000"/>
                <a:ext cx="360000" cy="360000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32" name="Oval 31"/>
              <p:cNvSpPr>
                <a:spLocks noChangeAspect="1"/>
              </p:cNvSpPr>
              <p:nvPr/>
            </p:nvSpPr>
            <p:spPr>
              <a:xfrm>
                <a:off x="1800000" y="720000"/>
                <a:ext cx="360000" cy="360000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33" name="Oval 32"/>
              <p:cNvSpPr>
                <a:spLocks noChangeAspect="1"/>
              </p:cNvSpPr>
              <p:nvPr/>
            </p:nvSpPr>
            <p:spPr>
              <a:xfrm>
                <a:off x="2880000" y="720000"/>
                <a:ext cx="360000" cy="360000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34" name="Oval 33"/>
              <p:cNvSpPr>
                <a:spLocks noChangeAspect="1"/>
              </p:cNvSpPr>
              <p:nvPr/>
            </p:nvSpPr>
            <p:spPr>
              <a:xfrm>
                <a:off x="2340000" y="720000"/>
                <a:ext cx="360000" cy="360000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grpSp>
          <p:nvGrpSpPr>
            <p:cNvPr id="11" name="Group 10"/>
            <p:cNvGrpSpPr/>
            <p:nvPr/>
          </p:nvGrpSpPr>
          <p:grpSpPr>
            <a:xfrm>
              <a:off x="720000" y="1800000"/>
              <a:ext cx="2520000" cy="360000"/>
              <a:chOff x="720000" y="720000"/>
              <a:chExt cx="2520000" cy="360000"/>
            </a:xfrm>
          </p:grpSpPr>
          <p:sp>
            <p:nvSpPr>
              <p:cNvPr id="25" name="Oval 24"/>
              <p:cNvSpPr>
                <a:spLocks noChangeAspect="1"/>
              </p:cNvSpPr>
              <p:nvPr/>
            </p:nvSpPr>
            <p:spPr>
              <a:xfrm>
                <a:off x="720000" y="720000"/>
                <a:ext cx="360000" cy="360000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6" name="Oval 25"/>
              <p:cNvSpPr>
                <a:spLocks noChangeAspect="1"/>
              </p:cNvSpPr>
              <p:nvPr/>
            </p:nvSpPr>
            <p:spPr>
              <a:xfrm>
                <a:off x="1260000" y="720000"/>
                <a:ext cx="360000" cy="360000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7" name="Oval 26"/>
              <p:cNvSpPr>
                <a:spLocks noChangeAspect="1"/>
              </p:cNvSpPr>
              <p:nvPr/>
            </p:nvSpPr>
            <p:spPr>
              <a:xfrm>
                <a:off x="1800000" y="720000"/>
                <a:ext cx="360000" cy="360000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8" name="Oval 27"/>
              <p:cNvSpPr>
                <a:spLocks noChangeAspect="1"/>
              </p:cNvSpPr>
              <p:nvPr/>
            </p:nvSpPr>
            <p:spPr>
              <a:xfrm>
                <a:off x="2880000" y="720000"/>
                <a:ext cx="360000" cy="360000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9" name="Oval 28"/>
              <p:cNvSpPr>
                <a:spLocks noChangeAspect="1"/>
              </p:cNvSpPr>
              <p:nvPr/>
            </p:nvSpPr>
            <p:spPr>
              <a:xfrm>
                <a:off x="2340000" y="720000"/>
                <a:ext cx="360000" cy="360000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642C735A-3929-4EEF-B8FA-E73A0C1B09B9}"/>
              </a:ext>
            </a:extLst>
          </p:cNvPr>
          <p:cNvGrpSpPr/>
          <p:nvPr/>
        </p:nvGrpSpPr>
        <p:grpSpPr>
          <a:xfrm>
            <a:off x="3923696" y="784578"/>
            <a:ext cx="4881153" cy="2388194"/>
            <a:chOff x="-11637" y="2010556"/>
            <a:chExt cx="4881153" cy="2388194"/>
          </a:xfrm>
        </p:grpSpPr>
        <p:sp>
          <p:nvSpPr>
            <p:cNvPr id="35" name="Cloud 34">
              <a:extLst>
                <a:ext uri="{FF2B5EF4-FFF2-40B4-BE49-F238E27FC236}">
                  <a16:creationId xmlns:a16="http://schemas.microsoft.com/office/drawing/2014/main" id="{AE55A0F2-BE3D-40B5-8CE5-549756B4EF16}"/>
                </a:ext>
              </a:extLst>
            </p:cNvPr>
            <p:cNvSpPr/>
            <p:nvPr/>
          </p:nvSpPr>
          <p:spPr>
            <a:xfrm>
              <a:off x="-11637" y="2179671"/>
              <a:ext cx="4422902" cy="2219079"/>
            </a:xfrm>
            <a:prstGeom prst="cloud">
              <a:avLst/>
            </a:prstGeom>
            <a:solidFill>
              <a:schemeClr val="bg1">
                <a:lumMod val="95000"/>
              </a:schemeClr>
            </a:solidFill>
            <a:ln w="28575">
              <a:solidFill>
                <a:schemeClr val="tx1">
                  <a:lumMod val="50000"/>
                  <a:lumOff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spcAft>
                  <a:spcPts val="400"/>
                </a:spcAft>
              </a:pPr>
              <a:r>
                <a:rPr lang="en-GB" b="1" dirty="0">
                  <a:solidFill>
                    <a:schemeClr val="bg2">
                      <a:lumMod val="25000"/>
                    </a:schemeClr>
                  </a:solidFill>
                  <a:latin typeface="Myriad Pro Light" panose="020B0603030403020204" pitchFamily="34" charset="0"/>
                </a:rPr>
                <a:t>The array has been rotated.</a:t>
              </a:r>
            </a:p>
            <a:p>
              <a:pPr algn="ctr">
                <a:spcAft>
                  <a:spcPts val="400"/>
                </a:spcAft>
              </a:pPr>
              <a:r>
                <a:rPr lang="en-GB" b="1" dirty="0">
                  <a:solidFill>
                    <a:schemeClr val="bg2">
                      <a:lumMod val="25000"/>
                    </a:schemeClr>
                  </a:solidFill>
                  <a:latin typeface="Myriad Pro Light" panose="020B0603030403020204" pitchFamily="34" charset="0"/>
                </a:rPr>
                <a:t>How many in each row?</a:t>
              </a:r>
            </a:p>
            <a:p>
              <a:pPr algn="ctr">
                <a:spcAft>
                  <a:spcPts val="400"/>
                </a:spcAft>
              </a:pPr>
              <a:r>
                <a:rPr lang="en-GB" b="1" dirty="0">
                  <a:solidFill>
                    <a:schemeClr val="bg2">
                      <a:lumMod val="25000"/>
                    </a:schemeClr>
                  </a:solidFill>
                  <a:latin typeface="Myriad Pro Light" panose="020B0603030403020204" pitchFamily="34" charset="0"/>
                </a:rPr>
                <a:t>How many rows? </a:t>
              </a:r>
            </a:p>
            <a:p>
              <a:pPr algn="ctr"/>
              <a:r>
                <a:rPr lang="en-GB" b="1" dirty="0">
                  <a:solidFill>
                    <a:schemeClr val="bg2">
                      <a:lumMod val="25000"/>
                    </a:schemeClr>
                  </a:solidFill>
                  <a:latin typeface="Myriad Pro Light" panose="020B0603030403020204" pitchFamily="34" charset="0"/>
                </a:rPr>
                <a:t>What </a:t>
              </a:r>
              <a:r>
                <a:rPr lang="en-GB" b="1">
                  <a:solidFill>
                    <a:schemeClr val="bg2">
                      <a:lumMod val="25000"/>
                    </a:schemeClr>
                  </a:solidFill>
                  <a:latin typeface="Myriad Pro Light" panose="020B0603030403020204" pitchFamily="34" charset="0"/>
                </a:rPr>
                <a:t>number sentence </a:t>
              </a:r>
              <a:r>
                <a:rPr lang="en-GB" b="1" dirty="0">
                  <a:solidFill>
                    <a:schemeClr val="bg2">
                      <a:lumMod val="25000"/>
                    </a:schemeClr>
                  </a:solidFill>
                  <a:latin typeface="Myriad Pro Light" panose="020B0603030403020204" pitchFamily="34" charset="0"/>
                </a:rPr>
                <a:t>can we write? </a:t>
              </a:r>
            </a:p>
          </p:txBody>
        </p:sp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AF6EFD4F-8720-427C-9D08-BCEB1A3EBD4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30906" y="2010556"/>
              <a:ext cx="1438610" cy="1008746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3" name="TextBox 2"/>
          <p:cNvSpPr txBox="1"/>
          <p:nvPr/>
        </p:nvSpPr>
        <p:spPr>
          <a:xfrm>
            <a:off x="1080000" y="3972970"/>
            <a:ext cx="1191352" cy="400110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  <a:effectLst>
            <a:outerShdw blurRad="635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n-GB" sz="2000" b="1" dirty="0"/>
              <a:t>5 × 3 = 15</a:t>
            </a:r>
          </a:p>
        </p:txBody>
      </p:sp>
      <p:sp>
        <p:nvSpPr>
          <p:cNvPr id="37" name="Speech Bubble: Rectangle with Corners Rounded 10">
            <a:extLst>
              <a:ext uri="{FF2B5EF4-FFF2-40B4-BE49-F238E27FC236}">
                <a16:creationId xmlns:a16="http://schemas.microsoft.com/office/drawing/2014/main" id="{A5209EEE-E1BD-4F2F-8E5D-A043EDA11F92}"/>
              </a:ext>
            </a:extLst>
          </p:cNvPr>
          <p:cNvSpPr/>
          <p:nvPr/>
        </p:nvSpPr>
        <p:spPr>
          <a:xfrm>
            <a:off x="2880000" y="3464769"/>
            <a:ext cx="4607819" cy="1416513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We can read this as 5 lots of 3, or 5 times 3. </a:t>
            </a:r>
          </a:p>
        </p:txBody>
      </p:sp>
      <p:pic>
        <p:nvPicPr>
          <p:cNvPr id="4" name="1">
            <a:hlinkClick r:id="" action="ppaction://media"/>
            <a:extLst>
              <a:ext uri="{FF2B5EF4-FFF2-40B4-BE49-F238E27FC236}">
                <a16:creationId xmlns:a16="http://schemas.microsoft.com/office/drawing/2014/main" id="{DC215584-A4E4-4B30-A065-28506A298474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974" end="928.8367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1191854" y="98415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6202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688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 animBg="1"/>
      <p:bldP spid="3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4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Use multiplication sentences to describe an array and make links to division.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88" t="27589" r="6030" b="35859"/>
          <a:stretch/>
        </p:blipFill>
        <p:spPr>
          <a:xfrm>
            <a:off x="542606" y="2319632"/>
            <a:ext cx="8081683" cy="2363400"/>
          </a:xfrm>
          <a:prstGeom prst="rect">
            <a:avLst/>
          </a:prstGeom>
          <a:ln w="15875">
            <a:solidFill>
              <a:schemeClr val="tx1"/>
            </a:solidFill>
          </a:ln>
          <a:effectLst>
            <a:outerShdw blurRad="50800" dist="38100" dir="600000" algn="t" rotWithShape="0">
              <a:prstClr val="black">
                <a:alpha val="40000"/>
              </a:prstClr>
            </a:outerShdw>
          </a:effectLst>
        </p:spPr>
      </p:pic>
      <p:sp>
        <p:nvSpPr>
          <p:cNvPr id="35" name="Freeform: Shape 17">
            <a:extLst>
              <a:ext uri="{FF2B5EF4-FFF2-40B4-BE49-F238E27FC236}">
                <a16:creationId xmlns:a16="http://schemas.microsoft.com/office/drawing/2014/main" id="{825475EF-1D15-419E-9464-AB7CBF76267B}"/>
              </a:ext>
            </a:extLst>
          </p:cNvPr>
          <p:cNvSpPr/>
          <p:nvPr/>
        </p:nvSpPr>
        <p:spPr>
          <a:xfrm>
            <a:off x="858541" y="2948890"/>
            <a:ext cx="1827725" cy="331673"/>
          </a:xfrm>
          <a:custGeom>
            <a:avLst/>
            <a:gdLst>
              <a:gd name="connsiteX0" fmla="*/ 0 w 1990725"/>
              <a:gd name="connsiteY0" fmla="*/ 323850 h 323850"/>
              <a:gd name="connsiteX1" fmla="*/ 1047750 w 1990725"/>
              <a:gd name="connsiteY1" fmla="*/ 0 h 323850"/>
              <a:gd name="connsiteX2" fmla="*/ 1990725 w 1990725"/>
              <a:gd name="connsiteY2" fmla="*/ 323850 h 323850"/>
              <a:gd name="connsiteX3" fmla="*/ 1990725 w 1990725"/>
              <a:gd name="connsiteY3" fmla="*/ 323850 h 323850"/>
              <a:gd name="connsiteX4" fmla="*/ 1990725 w 1990725"/>
              <a:gd name="connsiteY4" fmla="*/ 323850 h 323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90725" h="323850">
                <a:moveTo>
                  <a:pt x="0" y="323850"/>
                </a:moveTo>
                <a:cubicBezTo>
                  <a:pt x="357981" y="161925"/>
                  <a:pt x="715963" y="0"/>
                  <a:pt x="1047750" y="0"/>
                </a:cubicBezTo>
                <a:cubicBezTo>
                  <a:pt x="1379537" y="0"/>
                  <a:pt x="1990725" y="323850"/>
                  <a:pt x="1990725" y="323850"/>
                </a:cubicBezTo>
                <a:lnTo>
                  <a:pt x="1990725" y="323850"/>
                </a:lnTo>
                <a:lnTo>
                  <a:pt x="1990725" y="323850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563852" y="2516890"/>
            <a:ext cx="4171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+5</a:t>
            </a:r>
          </a:p>
        </p:txBody>
      </p:sp>
      <p:sp>
        <p:nvSpPr>
          <p:cNvPr id="41" name="Speech Bubble: Rectangle with Corners Rounded 10">
            <a:extLst>
              <a:ext uri="{FF2B5EF4-FFF2-40B4-BE49-F238E27FC236}">
                <a16:creationId xmlns:a16="http://schemas.microsoft.com/office/drawing/2014/main" id="{A5209EEE-E1BD-4F2F-8E5D-A043EDA11F92}"/>
              </a:ext>
            </a:extLst>
          </p:cNvPr>
          <p:cNvSpPr/>
          <p:nvPr/>
        </p:nvSpPr>
        <p:spPr>
          <a:xfrm>
            <a:off x="1563852" y="718755"/>
            <a:ext cx="6308323" cy="1221253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3 × 5 and 5 × 3  have the same answer!</a:t>
            </a:r>
            <a:b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</a:b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Let’s check back on the beaded line…</a:t>
            </a:r>
          </a:p>
        </p:txBody>
      </p:sp>
      <p:sp>
        <p:nvSpPr>
          <p:cNvPr id="42" name="Freeform: Shape 17">
            <a:extLst>
              <a:ext uri="{FF2B5EF4-FFF2-40B4-BE49-F238E27FC236}">
                <a16:creationId xmlns:a16="http://schemas.microsoft.com/office/drawing/2014/main" id="{825475EF-1D15-419E-9464-AB7CBF76267B}"/>
              </a:ext>
            </a:extLst>
          </p:cNvPr>
          <p:cNvSpPr/>
          <p:nvPr/>
        </p:nvSpPr>
        <p:spPr>
          <a:xfrm>
            <a:off x="2686267" y="2948890"/>
            <a:ext cx="1897180" cy="331673"/>
          </a:xfrm>
          <a:custGeom>
            <a:avLst/>
            <a:gdLst>
              <a:gd name="connsiteX0" fmla="*/ 0 w 1990725"/>
              <a:gd name="connsiteY0" fmla="*/ 323850 h 323850"/>
              <a:gd name="connsiteX1" fmla="*/ 1047750 w 1990725"/>
              <a:gd name="connsiteY1" fmla="*/ 0 h 323850"/>
              <a:gd name="connsiteX2" fmla="*/ 1990725 w 1990725"/>
              <a:gd name="connsiteY2" fmla="*/ 323850 h 323850"/>
              <a:gd name="connsiteX3" fmla="*/ 1990725 w 1990725"/>
              <a:gd name="connsiteY3" fmla="*/ 323850 h 323850"/>
              <a:gd name="connsiteX4" fmla="*/ 1990725 w 1990725"/>
              <a:gd name="connsiteY4" fmla="*/ 323850 h 323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90725" h="323850">
                <a:moveTo>
                  <a:pt x="0" y="323850"/>
                </a:moveTo>
                <a:cubicBezTo>
                  <a:pt x="357981" y="161925"/>
                  <a:pt x="715963" y="0"/>
                  <a:pt x="1047750" y="0"/>
                </a:cubicBezTo>
                <a:cubicBezTo>
                  <a:pt x="1379537" y="0"/>
                  <a:pt x="1990725" y="323850"/>
                  <a:pt x="1990725" y="323850"/>
                </a:cubicBezTo>
                <a:lnTo>
                  <a:pt x="1990725" y="323850"/>
                </a:lnTo>
                <a:lnTo>
                  <a:pt x="1990725" y="323850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3391578" y="2516890"/>
            <a:ext cx="4171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+5</a:t>
            </a:r>
          </a:p>
        </p:txBody>
      </p:sp>
      <p:sp>
        <p:nvSpPr>
          <p:cNvPr id="50" name="Freeform: Shape 17">
            <a:extLst>
              <a:ext uri="{FF2B5EF4-FFF2-40B4-BE49-F238E27FC236}">
                <a16:creationId xmlns:a16="http://schemas.microsoft.com/office/drawing/2014/main" id="{825475EF-1D15-419E-9464-AB7CBF76267B}"/>
              </a:ext>
            </a:extLst>
          </p:cNvPr>
          <p:cNvSpPr/>
          <p:nvPr/>
        </p:nvSpPr>
        <p:spPr>
          <a:xfrm>
            <a:off x="4583447" y="2948890"/>
            <a:ext cx="1827725" cy="331673"/>
          </a:xfrm>
          <a:custGeom>
            <a:avLst/>
            <a:gdLst>
              <a:gd name="connsiteX0" fmla="*/ 0 w 1990725"/>
              <a:gd name="connsiteY0" fmla="*/ 323850 h 323850"/>
              <a:gd name="connsiteX1" fmla="*/ 1047750 w 1990725"/>
              <a:gd name="connsiteY1" fmla="*/ 0 h 323850"/>
              <a:gd name="connsiteX2" fmla="*/ 1990725 w 1990725"/>
              <a:gd name="connsiteY2" fmla="*/ 323850 h 323850"/>
              <a:gd name="connsiteX3" fmla="*/ 1990725 w 1990725"/>
              <a:gd name="connsiteY3" fmla="*/ 323850 h 323850"/>
              <a:gd name="connsiteX4" fmla="*/ 1990725 w 1990725"/>
              <a:gd name="connsiteY4" fmla="*/ 323850 h 323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90725" h="323850">
                <a:moveTo>
                  <a:pt x="0" y="323850"/>
                </a:moveTo>
                <a:cubicBezTo>
                  <a:pt x="357981" y="161925"/>
                  <a:pt x="715963" y="0"/>
                  <a:pt x="1047750" y="0"/>
                </a:cubicBezTo>
                <a:cubicBezTo>
                  <a:pt x="1379537" y="0"/>
                  <a:pt x="1990725" y="323850"/>
                  <a:pt x="1990725" y="323850"/>
                </a:cubicBezTo>
                <a:lnTo>
                  <a:pt x="1990725" y="323850"/>
                </a:lnTo>
                <a:lnTo>
                  <a:pt x="1990725" y="323850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5253967" y="2516890"/>
            <a:ext cx="4171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+5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2575328" y="276889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4387619" y="2768890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10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6187619" y="2768890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15</a:t>
            </a:r>
          </a:p>
        </p:txBody>
      </p:sp>
      <p:sp>
        <p:nvSpPr>
          <p:cNvPr id="56" name="Speech Bubble: Rectangle with Corners Rounded 10">
            <a:extLst>
              <a:ext uri="{FF2B5EF4-FFF2-40B4-BE49-F238E27FC236}">
                <a16:creationId xmlns:a16="http://schemas.microsoft.com/office/drawing/2014/main" id="{A5209EEE-E1BD-4F2F-8E5D-A043EDA11F92}"/>
              </a:ext>
            </a:extLst>
          </p:cNvPr>
          <p:cNvSpPr/>
          <p:nvPr/>
        </p:nvSpPr>
        <p:spPr>
          <a:xfrm>
            <a:off x="3983975" y="4683032"/>
            <a:ext cx="3735085" cy="1150129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chemeClr val="accent2">
                    <a:lumMod val="75000"/>
                  </a:schemeClr>
                </a:solidFill>
                <a:latin typeface="Myriad Pro Light" panose="020B0603030403020204" pitchFamily="34" charset="0"/>
              </a:rPr>
              <a:t>3 lots of 5 </a:t>
            </a: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and </a:t>
            </a:r>
            <a:r>
              <a:rPr lang="en-GB" b="1" dirty="0">
                <a:solidFill>
                  <a:srgbClr val="7030A0"/>
                </a:solidFill>
                <a:latin typeface="Myriad Pro Light" panose="020B0603030403020204" pitchFamily="34" charset="0"/>
              </a:rPr>
              <a:t>5 lots of 3 </a:t>
            </a: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are the same…</a:t>
            </a:r>
            <a:b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</a:b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Can you see why?</a:t>
            </a:r>
          </a:p>
        </p:txBody>
      </p:sp>
      <p:sp>
        <p:nvSpPr>
          <p:cNvPr id="21" name="Freeform: Shape 17">
            <a:extLst>
              <a:ext uri="{FF2B5EF4-FFF2-40B4-BE49-F238E27FC236}">
                <a16:creationId xmlns:a16="http://schemas.microsoft.com/office/drawing/2014/main" id="{825475EF-1D15-419E-9464-AB7CBF76267B}"/>
              </a:ext>
            </a:extLst>
          </p:cNvPr>
          <p:cNvSpPr/>
          <p:nvPr/>
        </p:nvSpPr>
        <p:spPr>
          <a:xfrm flipV="1">
            <a:off x="828000" y="3653999"/>
            <a:ext cx="1069380" cy="259485"/>
          </a:xfrm>
          <a:custGeom>
            <a:avLst/>
            <a:gdLst>
              <a:gd name="connsiteX0" fmla="*/ 0 w 1990725"/>
              <a:gd name="connsiteY0" fmla="*/ 323850 h 323850"/>
              <a:gd name="connsiteX1" fmla="*/ 1047750 w 1990725"/>
              <a:gd name="connsiteY1" fmla="*/ 0 h 323850"/>
              <a:gd name="connsiteX2" fmla="*/ 1990725 w 1990725"/>
              <a:gd name="connsiteY2" fmla="*/ 323850 h 323850"/>
              <a:gd name="connsiteX3" fmla="*/ 1990725 w 1990725"/>
              <a:gd name="connsiteY3" fmla="*/ 323850 h 323850"/>
              <a:gd name="connsiteX4" fmla="*/ 1990725 w 1990725"/>
              <a:gd name="connsiteY4" fmla="*/ 323850 h 323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90725" h="323850">
                <a:moveTo>
                  <a:pt x="0" y="323850"/>
                </a:moveTo>
                <a:cubicBezTo>
                  <a:pt x="357981" y="161925"/>
                  <a:pt x="715963" y="0"/>
                  <a:pt x="1047750" y="0"/>
                </a:cubicBezTo>
                <a:cubicBezTo>
                  <a:pt x="1379537" y="0"/>
                  <a:pt x="1990725" y="323850"/>
                  <a:pt x="1990725" y="323850"/>
                </a:cubicBezTo>
                <a:lnTo>
                  <a:pt x="1990725" y="323850"/>
                </a:lnTo>
                <a:lnTo>
                  <a:pt x="1990725" y="323850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154139" y="3960000"/>
            <a:ext cx="4171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+3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746537" y="378000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27" name="Freeform: Shape 17">
            <a:extLst>
              <a:ext uri="{FF2B5EF4-FFF2-40B4-BE49-F238E27FC236}">
                <a16:creationId xmlns:a16="http://schemas.microsoft.com/office/drawing/2014/main" id="{825475EF-1D15-419E-9464-AB7CBF76267B}"/>
              </a:ext>
            </a:extLst>
          </p:cNvPr>
          <p:cNvSpPr/>
          <p:nvPr/>
        </p:nvSpPr>
        <p:spPr>
          <a:xfrm flipV="1">
            <a:off x="1898937" y="3653996"/>
            <a:ext cx="1166502" cy="259485"/>
          </a:xfrm>
          <a:custGeom>
            <a:avLst/>
            <a:gdLst>
              <a:gd name="connsiteX0" fmla="*/ 0 w 1990725"/>
              <a:gd name="connsiteY0" fmla="*/ 323850 h 323850"/>
              <a:gd name="connsiteX1" fmla="*/ 1047750 w 1990725"/>
              <a:gd name="connsiteY1" fmla="*/ 0 h 323850"/>
              <a:gd name="connsiteX2" fmla="*/ 1990725 w 1990725"/>
              <a:gd name="connsiteY2" fmla="*/ 323850 h 323850"/>
              <a:gd name="connsiteX3" fmla="*/ 1990725 w 1990725"/>
              <a:gd name="connsiteY3" fmla="*/ 323850 h 323850"/>
              <a:gd name="connsiteX4" fmla="*/ 1990725 w 1990725"/>
              <a:gd name="connsiteY4" fmla="*/ 323850 h 323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90725" h="323850">
                <a:moveTo>
                  <a:pt x="0" y="323850"/>
                </a:moveTo>
                <a:cubicBezTo>
                  <a:pt x="357981" y="161925"/>
                  <a:pt x="715963" y="0"/>
                  <a:pt x="1047750" y="0"/>
                </a:cubicBezTo>
                <a:cubicBezTo>
                  <a:pt x="1379537" y="0"/>
                  <a:pt x="1990725" y="323850"/>
                  <a:pt x="1990725" y="323850"/>
                </a:cubicBezTo>
                <a:lnTo>
                  <a:pt x="1990725" y="323850"/>
                </a:lnTo>
                <a:lnTo>
                  <a:pt x="1990725" y="323850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225076" y="3959999"/>
            <a:ext cx="4171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+3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817474" y="378000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6</a:t>
            </a:r>
          </a:p>
        </p:txBody>
      </p:sp>
      <p:sp>
        <p:nvSpPr>
          <p:cNvPr id="30" name="Freeform: Shape 17">
            <a:extLst>
              <a:ext uri="{FF2B5EF4-FFF2-40B4-BE49-F238E27FC236}">
                <a16:creationId xmlns:a16="http://schemas.microsoft.com/office/drawing/2014/main" id="{825475EF-1D15-419E-9464-AB7CBF76267B}"/>
              </a:ext>
            </a:extLst>
          </p:cNvPr>
          <p:cNvSpPr/>
          <p:nvPr/>
        </p:nvSpPr>
        <p:spPr>
          <a:xfrm flipV="1">
            <a:off x="3065439" y="3653997"/>
            <a:ext cx="1119148" cy="259485"/>
          </a:xfrm>
          <a:custGeom>
            <a:avLst/>
            <a:gdLst>
              <a:gd name="connsiteX0" fmla="*/ 0 w 1990725"/>
              <a:gd name="connsiteY0" fmla="*/ 323850 h 323850"/>
              <a:gd name="connsiteX1" fmla="*/ 1047750 w 1990725"/>
              <a:gd name="connsiteY1" fmla="*/ 0 h 323850"/>
              <a:gd name="connsiteX2" fmla="*/ 1990725 w 1990725"/>
              <a:gd name="connsiteY2" fmla="*/ 323850 h 323850"/>
              <a:gd name="connsiteX3" fmla="*/ 1990725 w 1990725"/>
              <a:gd name="connsiteY3" fmla="*/ 323850 h 323850"/>
              <a:gd name="connsiteX4" fmla="*/ 1990725 w 1990725"/>
              <a:gd name="connsiteY4" fmla="*/ 323850 h 323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90725" h="323850">
                <a:moveTo>
                  <a:pt x="0" y="323850"/>
                </a:moveTo>
                <a:cubicBezTo>
                  <a:pt x="357981" y="161925"/>
                  <a:pt x="715963" y="0"/>
                  <a:pt x="1047750" y="0"/>
                </a:cubicBezTo>
                <a:cubicBezTo>
                  <a:pt x="1379537" y="0"/>
                  <a:pt x="1990725" y="323850"/>
                  <a:pt x="1990725" y="323850"/>
                </a:cubicBezTo>
                <a:lnTo>
                  <a:pt x="1990725" y="323850"/>
                </a:lnTo>
                <a:lnTo>
                  <a:pt x="1990725" y="323850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391578" y="3960000"/>
            <a:ext cx="4171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+3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983976" y="378000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9</a:t>
            </a:r>
          </a:p>
        </p:txBody>
      </p:sp>
      <p:sp>
        <p:nvSpPr>
          <p:cNvPr id="33" name="Freeform: Shape 17">
            <a:extLst>
              <a:ext uri="{FF2B5EF4-FFF2-40B4-BE49-F238E27FC236}">
                <a16:creationId xmlns:a16="http://schemas.microsoft.com/office/drawing/2014/main" id="{825475EF-1D15-419E-9464-AB7CBF76267B}"/>
              </a:ext>
            </a:extLst>
          </p:cNvPr>
          <p:cNvSpPr/>
          <p:nvPr/>
        </p:nvSpPr>
        <p:spPr>
          <a:xfrm flipV="1">
            <a:off x="4184586" y="3653998"/>
            <a:ext cx="1100765" cy="259485"/>
          </a:xfrm>
          <a:custGeom>
            <a:avLst/>
            <a:gdLst>
              <a:gd name="connsiteX0" fmla="*/ 0 w 1990725"/>
              <a:gd name="connsiteY0" fmla="*/ 323850 h 323850"/>
              <a:gd name="connsiteX1" fmla="*/ 1047750 w 1990725"/>
              <a:gd name="connsiteY1" fmla="*/ 0 h 323850"/>
              <a:gd name="connsiteX2" fmla="*/ 1990725 w 1990725"/>
              <a:gd name="connsiteY2" fmla="*/ 323850 h 323850"/>
              <a:gd name="connsiteX3" fmla="*/ 1990725 w 1990725"/>
              <a:gd name="connsiteY3" fmla="*/ 323850 h 323850"/>
              <a:gd name="connsiteX4" fmla="*/ 1990725 w 1990725"/>
              <a:gd name="connsiteY4" fmla="*/ 323850 h 323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90725" h="323850">
                <a:moveTo>
                  <a:pt x="0" y="323850"/>
                </a:moveTo>
                <a:cubicBezTo>
                  <a:pt x="357981" y="161925"/>
                  <a:pt x="715963" y="0"/>
                  <a:pt x="1047750" y="0"/>
                </a:cubicBezTo>
                <a:cubicBezTo>
                  <a:pt x="1379537" y="0"/>
                  <a:pt x="1990725" y="323850"/>
                  <a:pt x="1990725" y="323850"/>
                </a:cubicBezTo>
                <a:lnTo>
                  <a:pt x="1990725" y="323850"/>
                </a:lnTo>
                <a:lnTo>
                  <a:pt x="1990725" y="323850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510726" y="3960000"/>
            <a:ext cx="4171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+3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5076000" y="3780000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12</a:t>
            </a:r>
          </a:p>
        </p:txBody>
      </p:sp>
      <p:sp>
        <p:nvSpPr>
          <p:cNvPr id="38" name="Freeform: Shape 17">
            <a:extLst>
              <a:ext uri="{FF2B5EF4-FFF2-40B4-BE49-F238E27FC236}">
                <a16:creationId xmlns:a16="http://schemas.microsoft.com/office/drawing/2014/main" id="{825475EF-1D15-419E-9464-AB7CBF76267B}"/>
              </a:ext>
            </a:extLst>
          </p:cNvPr>
          <p:cNvSpPr/>
          <p:nvPr/>
        </p:nvSpPr>
        <p:spPr>
          <a:xfrm flipV="1">
            <a:off x="5285352" y="3653998"/>
            <a:ext cx="1111619" cy="259485"/>
          </a:xfrm>
          <a:custGeom>
            <a:avLst/>
            <a:gdLst>
              <a:gd name="connsiteX0" fmla="*/ 0 w 1990725"/>
              <a:gd name="connsiteY0" fmla="*/ 323850 h 323850"/>
              <a:gd name="connsiteX1" fmla="*/ 1047750 w 1990725"/>
              <a:gd name="connsiteY1" fmla="*/ 0 h 323850"/>
              <a:gd name="connsiteX2" fmla="*/ 1990725 w 1990725"/>
              <a:gd name="connsiteY2" fmla="*/ 323850 h 323850"/>
              <a:gd name="connsiteX3" fmla="*/ 1990725 w 1990725"/>
              <a:gd name="connsiteY3" fmla="*/ 323850 h 323850"/>
              <a:gd name="connsiteX4" fmla="*/ 1990725 w 1990725"/>
              <a:gd name="connsiteY4" fmla="*/ 323850 h 323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90725" h="323850">
                <a:moveTo>
                  <a:pt x="0" y="323850"/>
                </a:moveTo>
                <a:cubicBezTo>
                  <a:pt x="357981" y="161925"/>
                  <a:pt x="715963" y="0"/>
                  <a:pt x="1047750" y="0"/>
                </a:cubicBezTo>
                <a:cubicBezTo>
                  <a:pt x="1379537" y="0"/>
                  <a:pt x="1990725" y="323850"/>
                  <a:pt x="1990725" y="323850"/>
                </a:cubicBezTo>
                <a:lnTo>
                  <a:pt x="1990725" y="323850"/>
                </a:lnTo>
                <a:lnTo>
                  <a:pt x="1990725" y="323850"/>
                </a:lnTo>
              </a:path>
            </a:pathLst>
          </a:custGeom>
          <a:noFill/>
          <a:ln w="19050" cap="flat" cmpd="sng" algn="ctr">
            <a:solidFill>
              <a:schemeClr val="tx1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5653730" y="3960000"/>
            <a:ext cx="4171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+3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6188400" y="3744000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15</a:t>
            </a:r>
          </a:p>
        </p:txBody>
      </p:sp>
      <p:sp>
        <p:nvSpPr>
          <p:cNvPr id="5" name="Rectangle 4"/>
          <p:cNvSpPr/>
          <p:nvPr/>
        </p:nvSpPr>
        <p:spPr>
          <a:xfrm>
            <a:off x="4480245" y="3671610"/>
            <a:ext cx="326077" cy="1447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59201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56" grpId="0" animBg="1"/>
      <p:bldP spid="21" grpId="0" animBg="1"/>
      <p:bldP spid="22" grpId="0"/>
      <p:bldP spid="23" grpId="0"/>
      <p:bldP spid="27" grpId="0" animBg="1"/>
      <p:bldP spid="28" grpId="0"/>
      <p:bldP spid="29" grpId="0"/>
      <p:bldP spid="30" grpId="0" animBg="1"/>
      <p:bldP spid="31" grpId="0"/>
      <p:bldP spid="32" grpId="0"/>
      <p:bldP spid="33" grpId="0" animBg="1"/>
      <p:bldP spid="34" grpId="0"/>
      <p:bldP spid="36" grpId="0"/>
      <p:bldP spid="38" grpId="0" animBg="1"/>
      <p:bldP spid="44" grpId="0"/>
      <p:bldP spid="4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5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Use multiplication sentences to describe an array and make links to division.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407900" y="1999800"/>
            <a:ext cx="5220000" cy="2520000"/>
            <a:chOff x="720000" y="1440000"/>
            <a:chExt cx="5220000" cy="2520000"/>
          </a:xfrm>
        </p:grpSpPr>
        <p:grpSp>
          <p:nvGrpSpPr>
            <p:cNvPr id="5" name="Group 4"/>
            <p:cNvGrpSpPr/>
            <p:nvPr/>
          </p:nvGrpSpPr>
          <p:grpSpPr>
            <a:xfrm>
              <a:off x="720000" y="1440000"/>
              <a:ext cx="5220000" cy="360000"/>
              <a:chOff x="720000" y="720000"/>
              <a:chExt cx="5220000" cy="360000"/>
            </a:xfrm>
          </p:grpSpPr>
          <p:sp>
            <p:nvSpPr>
              <p:cNvPr id="6" name="Oval 5"/>
              <p:cNvSpPr>
                <a:spLocks noChangeAspect="1"/>
              </p:cNvSpPr>
              <p:nvPr/>
            </p:nvSpPr>
            <p:spPr>
              <a:xfrm>
                <a:off x="720000" y="720000"/>
                <a:ext cx="360000" cy="360000"/>
              </a:xfrm>
              <a:prstGeom prst="ellipse">
                <a:avLst/>
              </a:prstGeom>
              <a:solidFill>
                <a:srgbClr val="1F4E79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7" name="Oval 6"/>
              <p:cNvSpPr>
                <a:spLocks noChangeAspect="1"/>
              </p:cNvSpPr>
              <p:nvPr/>
            </p:nvSpPr>
            <p:spPr>
              <a:xfrm>
                <a:off x="5580000" y="720000"/>
                <a:ext cx="360000" cy="360000"/>
              </a:xfrm>
              <a:prstGeom prst="ellipse">
                <a:avLst/>
              </a:prstGeom>
              <a:solidFill>
                <a:srgbClr val="1F4E79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8" name="Oval 7"/>
              <p:cNvSpPr>
                <a:spLocks noChangeAspect="1"/>
              </p:cNvSpPr>
              <p:nvPr/>
            </p:nvSpPr>
            <p:spPr>
              <a:xfrm>
                <a:off x="1260000" y="720000"/>
                <a:ext cx="360000" cy="360000"/>
              </a:xfrm>
              <a:prstGeom prst="ellipse">
                <a:avLst/>
              </a:prstGeom>
              <a:solidFill>
                <a:srgbClr val="1F4E79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9" name="Oval 8"/>
              <p:cNvSpPr>
                <a:spLocks noChangeAspect="1"/>
              </p:cNvSpPr>
              <p:nvPr/>
            </p:nvSpPr>
            <p:spPr>
              <a:xfrm>
                <a:off x="1800000" y="720000"/>
                <a:ext cx="360000" cy="360000"/>
              </a:xfrm>
              <a:prstGeom prst="ellipse">
                <a:avLst/>
              </a:prstGeom>
              <a:solidFill>
                <a:srgbClr val="1F4E79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11" name="Oval 10"/>
              <p:cNvSpPr>
                <a:spLocks noChangeAspect="1"/>
              </p:cNvSpPr>
              <p:nvPr/>
            </p:nvSpPr>
            <p:spPr>
              <a:xfrm>
                <a:off x="2340000" y="720000"/>
                <a:ext cx="360000" cy="360000"/>
              </a:xfrm>
              <a:prstGeom prst="ellipse">
                <a:avLst/>
              </a:prstGeom>
              <a:solidFill>
                <a:srgbClr val="1F4E79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13" name="Oval 12"/>
              <p:cNvSpPr>
                <a:spLocks noChangeAspect="1"/>
              </p:cNvSpPr>
              <p:nvPr/>
            </p:nvSpPr>
            <p:spPr>
              <a:xfrm>
                <a:off x="2880000" y="720000"/>
                <a:ext cx="360000" cy="360000"/>
              </a:xfrm>
              <a:prstGeom prst="ellipse">
                <a:avLst/>
              </a:prstGeom>
              <a:solidFill>
                <a:srgbClr val="1F4E79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14" name="Oval 13"/>
              <p:cNvSpPr>
                <a:spLocks noChangeAspect="1"/>
              </p:cNvSpPr>
              <p:nvPr/>
            </p:nvSpPr>
            <p:spPr>
              <a:xfrm>
                <a:off x="3420000" y="720000"/>
                <a:ext cx="360000" cy="360000"/>
              </a:xfrm>
              <a:prstGeom prst="ellipse">
                <a:avLst/>
              </a:prstGeom>
              <a:solidFill>
                <a:srgbClr val="1F4E79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15" name="Oval 14"/>
              <p:cNvSpPr>
                <a:spLocks noChangeAspect="1"/>
              </p:cNvSpPr>
              <p:nvPr/>
            </p:nvSpPr>
            <p:spPr>
              <a:xfrm>
                <a:off x="3960000" y="720000"/>
                <a:ext cx="360000" cy="360000"/>
              </a:xfrm>
              <a:prstGeom prst="ellipse">
                <a:avLst/>
              </a:prstGeom>
              <a:solidFill>
                <a:srgbClr val="1F4E79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16" name="Oval 15"/>
              <p:cNvSpPr>
                <a:spLocks noChangeAspect="1"/>
              </p:cNvSpPr>
              <p:nvPr/>
            </p:nvSpPr>
            <p:spPr>
              <a:xfrm>
                <a:off x="4500000" y="720000"/>
                <a:ext cx="360000" cy="360000"/>
              </a:xfrm>
              <a:prstGeom prst="ellipse">
                <a:avLst/>
              </a:prstGeom>
              <a:solidFill>
                <a:srgbClr val="1F4E79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17" name="Oval 16"/>
              <p:cNvSpPr>
                <a:spLocks noChangeAspect="1"/>
              </p:cNvSpPr>
              <p:nvPr/>
            </p:nvSpPr>
            <p:spPr>
              <a:xfrm>
                <a:off x="5040000" y="720000"/>
                <a:ext cx="360000" cy="360000"/>
              </a:xfrm>
              <a:prstGeom prst="ellipse">
                <a:avLst/>
              </a:prstGeom>
              <a:solidFill>
                <a:srgbClr val="1F4E79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grpSp>
          <p:nvGrpSpPr>
            <p:cNvPr id="18" name="Group 17"/>
            <p:cNvGrpSpPr/>
            <p:nvPr/>
          </p:nvGrpSpPr>
          <p:grpSpPr>
            <a:xfrm>
              <a:off x="720000" y="1980000"/>
              <a:ext cx="5220000" cy="360000"/>
              <a:chOff x="720000" y="720000"/>
              <a:chExt cx="5220000" cy="360000"/>
            </a:xfrm>
          </p:grpSpPr>
          <p:sp>
            <p:nvSpPr>
              <p:cNvPr id="19" name="Oval 18"/>
              <p:cNvSpPr>
                <a:spLocks noChangeAspect="1"/>
              </p:cNvSpPr>
              <p:nvPr/>
            </p:nvSpPr>
            <p:spPr>
              <a:xfrm>
                <a:off x="720000" y="720000"/>
                <a:ext cx="360000" cy="360000"/>
              </a:xfrm>
              <a:prstGeom prst="ellipse">
                <a:avLst/>
              </a:prstGeom>
              <a:solidFill>
                <a:srgbClr val="1F4E79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0" name="Oval 19"/>
              <p:cNvSpPr>
                <a:spLocks noChangeAspect="1"/>
              </p:cNvSpPr>
              <p:nvPr/>
            </p:nvSpPr>
            <p:spPr>
              <a:xfrm>
                <a:off x="5580000" y="720000"/>
                <a:ext cx="360000" cy="360000"/>
              </a:xfrm>
              <a:prstGeom prst="ellipse">
                <a:avLst/>
              </a:prstGeom>
              <a:solidFill>
                <a:srgbClr val="1F4E79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1" name="Oval 20"/>
              <p:cNvSpPr>
                <a:spLocks noChangeAspect="1"/>
              </p:cNvSpPr>
              <p:nvPr/>
            </p:nvSpPr>
            <p:spPr>
              <a:xfrm>
                <a:off x="1260000" y="720000"/>
                <a:ext cx="360000" cy="360000"/>
              </a:xfrm>
              <a:prstGeom prst="ellipse">
                <a:avLst/>
              </a:prstGeom>
              <a:solidFill>
                <a:srgbClr val="1F4E79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2" name="Oval 21"/>
              <p:cNvSpPr>
                <a:spLocks noChangeAspect="1"/>
              </p:cNvSpPr>
              <p:nvPr/>
            </p:nvSpPr>
            <p:spPr>
              <a:xfrm>
                <a:off x="1800000" y="720000"/>
                <a:ext cx="360000" cy="360000"/>
              </a:xfrm>
              <a:prstGeom prst="ellipse">
                <a:avLst/>
              </a:prstGeom>
              <a:solidFill>
                <a:srgbClr val="1F4E79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3" name="Oval 22"/>
              <p:cNvSpPr>
                <a:spLocks noChangeAspect="1"/>
              </p:cNvSpPr>
              <p:nvPr/>
            </p:nvSpPr>
            <p:spPr>
              <a:xfrm>
                <a:off x="2340000" y="720000"/>
                <a:ext cx="360000" cy="360000"/>
              </a:xfrm>
              <a:prstGeom prst="ellipse">
                <a:avLst/>
              </a:prstGeom>
              <a:solidFill>
                <a:srgbClr val="1F4E79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4" name="Oval 23"/>
              <p:cNvSpPr>
                <a:spLocks noChangeAspect="1"/>
              </p:cNvSpPr>
              <p:nvPr/>
            </p:nvSpPr>
            <p:spPr>
              <a:xfrm>
                <a:off x="2880000" y="720000"/>
                <a:ext cx="360000" cy="360000"/>
              </a:xfrm>
              <a:prstGeom prst="ellipse">
                <a:avLst/>
              </a:prstGeom>
              <a:solidFill>
                <a:srgbClr val="1F4E79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5" name="Oval 24"/>
              <p:cNvSpPr>
                <a:spLocks noChangeAspect="1"/>
              </p:cNvSpPr>
              <p:nvPr/>
            </p:nvSpPr>
            <p:spPr>
              <a:xfrm>
                <a:off x="3420000" y="720000"/>
                <a:ext cx="360000" cy="360000"/>
              </a:xfrm>
              <a:prstGeom prst="ellipse">
                <a:avLst/>
              </a:prstGeom>
              <a:solidFill>
                <a:srgbClr val="1F4E79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6" name="Oval 25"/>
              <p:cNvSpPr>
                <a:spLocks noChangeAspect="1"/>
              </p:cNvSpPr>
              <p:nvPr/>
            </p:nvSpPr>
            <p:spPr>
              <a:xfrm>
                <a:off x="3960000" y="720000"/>
                <a:ext cx="360000" cy="360000"/>
              </a:xfrm>
              <a:prstGeom prst="ellipse">
                <a:avLst/>
              </a:prstGeom>
              <a:solidFill>
                <a:srgbClr val="1F4E79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7" name="Oval 26"/>
              <p:cNvSpPr>
                <a:spLocks noChangeAspect="1"/>
              </p:cNvSpPr>
              <p:nvPr/>
            </p:nvSpPr>
            <p:spPr>
              <a:xfrm>
                <a:off x="4500000" y="720000"/>
                <a:ext cx="360000" cy="360000"/>
              </a:xfrm>
              <a:prstGeom prst="ellipse">
                <a:avLst/>
              </a:prstGeom>
              <a:solidFill>
                <a:srgbClr val="1F4E79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8" name="Oval 27"/>
              <p:cNvSpPr>
                <a:spLocks noChangeAspect="1"/>
              </p:cNvSpPr>
              <p:nvPr/>
            </p:nvSpPr>
            <p:spPr>
              <a:xfrm>
                <a:off x="5040000" y="720000"/>
                <a:ext cx="360000" cy="360000"/>
              </a:xfrm>
              <a:prstGeom prst="ellipse">
                <a:avLst/>
              </a:prstGeom>
              <a:solidFill>
                <a:srgbClr val="1F4E79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grpSp>
          <p:nvGrpSpPr>
            <p:cNvPr id="29" name="Group 28"/>
            <p:cNvGrpSpPr/>
            <p:nvPr/>
          </p:nvGrpSpPr>
          <p:grpSpPr>
            <a:xfrm>
              <a:off x="720000" y="2520000"/>
              <a:ext cx="5220000" cy="360000"/>
              <a:chOff x="720000" y="720000"/>
              <a:chExt cx="5220000" cy="360000"/>
            </a:xfrm>
          </p:grpSpPr>
          <p:sp>
            <p:nvSpPr>
              <p:cNvPr id="30" name="Oval 29"/>
              <p:cNvSpPr>
                <a:spLocks noChangeAspect="1"/>
              </p:cNvSpPr>
              <p:nvPr/>
            </p:nvSpPr>
            <p:spPr>
              <a:xfrm>
                <a:off x="720000" y="720000"/>
                <a:ext cx="360000" cy="360000"/>
              </a:xfrm>
              <a:prstGeom prst="ellipse">
                <a:avLst/>
              </a:prstGeom>
              <a:solidFill>
                <a:srgbClr val="1F4E79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31" name="Oval 30"/>
              <p:cNvSpPr>
                <a:spLocks noChangeAspect="1"/>
              </p:cNvSpPr>
              <p:nvPr/>
            </p:nvSpPr>
            <p:spPr>
              <a:xfrm>
                <a:off x="5580000" y="720000"/>
                <a:ext cx="360000" cy="360000"/>
              </a:xfrm>
              <a:prstGeom prst="ellipse">
                <a:avLst/>
              </a:prstGeom>
              <a:solidFill>
                <a:srgbClr val="1F4E79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32" name="Oval 31"/>
              <p:cNvSpPr>
                <a:spLocks noChangeAspect="1"/>
              </p:cNvSpPr>
              <p:nvPr/>
            </p:nvSpPr>
            <p:spPr>
              <a:xfrm>
                <a:off x="1260000" y="720000"/>
                <a:ext cx="360000" cy="360000"/>
              </a:xfrm>
              <a:prstGeom prst="ellipse">
                <a:avLst/>
              </a:prstGeom>
              <a:solidFill>
                <a:srgbClr val="1F4E79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33" name="Oval 32"/>
              <p:cNvSpPr>
                <a:spLocks noChangeAspect="1"/>
              </p:cNvSpPr>
              <p:nvPr/>
            </p:nvSpPr>
            <p:spPr>
              <a:xfrm>
                <a:off x="1800000" y="720000"/>
                <a:ext cx="360000" cy="360000"/>
              </a:xfrm>
              <a:prstGeom prst="ellipse">
                <a:avLst/>
              </a:prstGeom>
              <a:solidFill>
                <a:srgbClr val="1F4E79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34" name="Oval 33"/>
              <p:cNvSpPr>
                <a:spLocks noChangeAspect="1"/>
              </p:cNvSpPr>
              <p:nvPr/>
            </p:nvSpPr>
            <p:spPr>
              <a:xfrm>
                <a:off x="2340000" y="720000"/>
                <a:ext cx="360000" cy="360000"/>
              </a:xfrm>
              <a:prstGeom prst="ellipse">
                <a:avLst/>
              </a:prstGeom>
              <a:solidFill>
                <a:srgbClr val="1F4E79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35" name="Oval 34"/>
              <p:cNvSpPr>
                <a:spLocks noChangeAspect="1"/>
              </p:cNvSpPr>
              <p:nvPr/>
            </p:nvSpPr>
            <p:spPr>
              <a:xfrm>
                <a:off x="2880000" y="720000"/>
                <a:ext cx="360000" cy="360000"/>
              </a:xfrm>
              <a:prstGeom prst="ellipse">
                <a:avLst/>
              </a:prstGeom>
              <a:solidFill>
                <a:srgbClr val="1F4E79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36" name="Oval 35"/>
              <p:cNvSpPr>
                <a:spLocks noChangeAspect="1"/>
              </p:cNvSpPr>
              <p:nvPr/>
            </p:nvSpPr>
            <p:spPr>
              <a:xfrm>
                <a:off x="3420000" y="720000"/>
                <a:ext cx="360000" cy="360000"/>
              </a:xfrm>
              <a:prstGeom prst="ellipse">
                <a:avLst/>
              </a:prstGeom>
              <a:solidFill>
                <a:srgbClr val="1F4E79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37" name="Oval 36"/>
              <p:cNvSpPr>
                <a:spLocks noChangeAspect="1"/>
              </p:cNvSpPr>
              <p:nvPr/>
            </p:nvSpPr>
            <p:spPr>
              <a:xfrm>
                <a:off x="3960000" y="720000"/>
                <a:ext cx="360000" cy="360000"/>
              </a:xfrm>
              <a:prstGeom prst="ellipse">
                <a:avLst/>
              </a:prstGeom>
              <a:solidFill>
                <a:srgbClr val="1F4E79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38" name="Oval 37"/>
              <p:cNvSpPr>
                <a:spLocks noChangeAspect="1"/>
              </p:cNvSpPr>
              <p:nvPr/>
            </p:nvSpPr>
            <p:spPr>
              <a:xfrm>
                <a:off x="4500000" y="720000"/>
                <a:ext cx="360000" cy="360000"/>
              </a:xfrm>
              <a:prstGeom prst="ellipse">
                <a:avLst/>
              </a:prstGeom>
              <a:solidFill>
                <a:srgbClr val="1F4E79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39" name="Oval 38"/>
              <p:cNvSpPr>
                <a:spLocks noChangeAspect="1"/>
              </p:cNvSpPr>
              <p:nvPr/>
            </p:nvSpPr>
            <p:spPr>
              <a:xfrm>
                <a:off x="5040000" y="720000"/>
                <a:ext cx="360000" cy="360000"/>
              </a:xfrm>
              <a:prstGeom prst="ellipse">
                <a:avLst/>
              </a:prstGeom>
              <a:solidFill>
                <a:srgbClr val="1F4E79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grpSp>
          <p:nvGrpSpPr>
            <p:cNvPr id="40" name="Group 39"/>
            <p:cNvGrpSpPr/>
            <p:nvPr/>
          </p:nvGrpSpPr>
          <p:grpSpPr>
            <a:xfrm>
              <a:off x="720000" y="3059250"/>
              <a:ext cx="5220000" cy="360000"/>
              <a:chOff x="720000" y="720000"/>
              <a:chExt cx="5220000" cy="360000"/>
            </a:xfrm>
          </p:grpSpPr>
          <p:sp>
            <p:nvSpPr>
              <p:cNvPr id="41" name="Oval 40"/>
              <p:cNvSpPr>
                <a:spLocks noChangeAspect="1"/>
              </p:cNvSpPr>
              <p:nvPr/>
            </p:nvSpPr>
            <p:spPr>
              <a:xfrm>
                <a:off x="720000" y="720000"/>
                <a:ext cx="360000" cy="360000"/>
              </a:xfrm>
              <a:prstGeom prst="ellipse">
                <a:avLst/>
              </a:prstGeom>
              <a:solidFill>
                <a:srgbClr val="1F4E79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42" name="Oval 41"/>
              <p:cNvSpPr>
                <a:spLocks noChangeAspect="1"/>
              </p:cNvSpPr>
              <p:nvPr/>
            </p:nvSpPr>
            <p:spPr>
              <a:xfrm>
                <a:off x="5580000" y="720000"/>
                <a:ext cx="360000" cy="360000"/>
              </a:xfrm>
              <a:prstGeom prst="ellipse">
                <a:avLst/>
              </a:prstGeom>
              <a:solidFill>
                <a:srgbClr val="1F4E79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43" name="Oval 42"/>
              <p:cNvSpPr>
                <a:spLocks noChangeAspect="1"/>
              </p:cNvSpPr>
              <p:nvPr/>
            </p:nvSpPr>
            <p:spPr>
              <a:xfrm>
                <a:off x="1260000" y="720000"/>
                <a:ext cx="360000" cy="360000"/>
              </a:xfrm>
              <a:prstGeom prst="ellipse">
                <a:avLst/>
              </a:prstGeom>
              <a:solidFill>
                <a:srgbClr val="1F4E79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44" name="Oval 43"/>
              <p:cNvSpPr>
                <a:spLocks noChangeAspect="1"/>
              </p:cNvSpPr>
              <p:nvPr/>
            </p:nvSpPr>
            <p:spPr>
              <a:xfrm>
                <a:off x="1800000" y="720000"/>
                <a:ext cx="360000" cy="360000"/>
              </a:xfrm>
              <a:prstGeom prst="ellipse">
                <a:avLst/>
              </a:prstGeom>
              <a:solidFill>
                <a:srgbClr val="1F4E79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45" name="Oval 44"/>
              <p:cNvSpPr>
                <a:spLocks noChangeAspect="1"/>
              </p:cNvSpPr>
              <p:nvPr/>
            </p:nvSpPr>
            <p:spPr>
              <a:xfrm>
                <a:off x="2340000" y="720000"/>
                <a:ext cx="360000" cy="360000"/>
              </a:xfrm>
              <a:prstGeom prst="ellipse">
                <a:avLst/>
              </a:prstGeom>
              <a:solidFill>
                <a:srgbClr val="1F4E79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46" name="Oval 45"/>
              <p:cNvSpPr>
                <a:spLocks noChangeAspect="1"/>
              </p:cNvSpPr>
              <p:nvPr/>
            </p:nvSpPr>
            <p:spPr>
              <a:xfrm>
                <a:off x="2880000" y="720000"/>
                <a:ext cx="360000" cy="360000"/>
              </a:xfrm>
              <a:prstGeom prst="ellipse">
                <a:avLst/>
              </a:prstGeom>
              <a:solidFill>
                <a:srgbClr val="1F4E79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47" name="Oval 46"/>
              <p:cNvSpPr>
                <a:spLocks noChangeAspect="1"/>
              </p:cNvSpPr>
              <p:nvPr/>
            </p:nvSpPr>
            <p:spPr>
              <a:xfrm>
                <a:off x="3420000" y="720000"/>
                <a:ext cx="360000" cy="360000"/>
              </a:xfrm>
              <a:prstGeom prst="ellipse">
                <a:avLst/>
              </a:prstGeom>
              <a:solidFill>
                <a:srgbClr val="1F4E79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48" name="Oval 47"/>
              <p:cNvSpPr>
                <a:spLocks noChangeAspect="1"/>
              </p:cNvSpPr>
              <p:nvPr/>
            </p:nvSpPr>
            <p:spPr>
              <a:xfrm>
                <a:off x="3960000" y="720000"/>
                <a:ext cx="360000" cy="360000"/>
              </a:xfrm>
              <a:prstGeom prst="ellipse">
                <a:avLst/>
              </a:prstGeom>
              <a:solidFill>
                <a:srgbClr val="1F4E79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49" name="Oval 48"/>
              <p:cNvSpPr>
                <a:spLocks noChangeAspect="1"/>
              </p:cNvSpPr>
              <p:nvPr/>
            </p:nvSpPr>
            <p:spPr>
              <a:xfrm>
                <a:off x="4500000" y="720000"/>
                <a:ext cx="360000" cy="360000"/>
              </a:xfrm>
              <a:prstGeom prst="ellipse">
                <a:avLst/>
              </a:prstGeom>
              <a:solidFill>
                <a:srgbClr val="1F4E79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50" name="Oval 49"/>
              <p:cNvSpPr>
                <a:spLocks noChangeAspect="1"/>
              </p:cNvSpPr>
              <p:nvPr/>
            </p:nvSpPr>
            <p:spPr>
              <a:xfrm>
                <a:off x="5040000" y="720000"/>
                <a:ext cx="360000" cy="360000"/>
              </a:xfrm>
              <a:prstGeom prst="ellipse">
                <a:avLst/>
              </a:prstGeom>
              <a:solidFill>
                <a:srgbClr val="1F4E79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grpSp>
          <p:nvGrpSpPr>
            <p:cNvPr id="51" name="Group 50"/>
            <p:cNvGrpSpPr/>
            <p:nvPr/>
          </p:nvGrpSpPr>
          <p:grpSpPr>
            <a:xfrm>
              <a:off x="720000" y="3600000"/>
              <a:ext cx="5220000" cy="360000"/>
              <a:chOff x="720000" y="720000"/>
              <a:chExt cx="5220000" cy="360000"/>
            </a:xfrm>
          </p:grpSpPr>
          <p:sp>
            <p:nvSpPr>
              <p:cNvPr id="52" name="Oval 51"/>
              <p:cNvSpPr>
                <a:spLocks noChangeAspect="1"/>
              </p:cNvSpPr>
              <p:nvPr/>
            </p:nvSpPr>
            <p:spPr>
              <a:xfrm>
                <a:off x="720000" y="720000"/>
                <a:ext cx="360000" cy="360000"/>
              </a:xfrm>
              <a:prstGeom prst="ellipse">
                <a:avLst/>
              </a:prstGeom>
              <a:solidFill>
                <a:srgbClr val="1F4E79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53" name="Oval 52"/>
              <p:cNvSpPr>
                <a:spLocks noChangeAspect="1"/>
              </p:cNvSpPr>
              <p:nvPr/>
            </p:nvSpPr>
            <p:spPr>
              <a:xfrm>
                <a:off x="5580000" y="720000"/>
                <a:ext cx="360000" cy="360000"/>
              </a:xfrm>
              <a:prstGeom prst="ellipse">
                <a:avLst/>
              </a:prstGeom>
              <a:solidFill>
                <a:srgbClr val="1F4E79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54" name="Oval 53"/>
              <p:cNvSpPr>
                <a:spLocks noChangeAspect="1"/>
              </p:cNvSpPr>
              <p:nvPr/>
            </p:nvSpPr>
            <p:spPr>
              <a:xfrm>
                <a:off x="1260000" y="720000"/>
                <a:ext cx="360000" cy="360000"/>
              </a:xfrm>
              <a:prstGeom prst="ellipse">
                <a:avLst/>
              </a:prstGeom>
              <a:solidFill>
                <a:srgbClr val="1F4E79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55" name="Oval 54"/>
              <p:cNvSpPr>
                <a:spLocks noChangeAspect="1"/>
              </p:cNvSpPr>
              <p:nvPr/>
            </p:nvSpPr>
            <p:spPr>
              <a:xfrm>
                <a:off x="1800000" y="720000"/>
                <a:ext cx="360000" cy="360000"/>
              </a:xfrm>
              <a:prstGeom prst="ellipse">
                <a:avLst/>
              </a:prstGeom>
              <a:solidFill>
                <a:srgbClr val="1F4E79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56" name="Oval 55"/>
              <p:cNvSpPr>
                <a:spLocks noChangeAspect="1"/>
              </p:cNvSpPr>
              <p:nvPr/>
            </p:nvSpPr>
            <p:spPr>
              <a:xfrm>
                <a:off x="2340000" y="720000"/>
                <a:ext cx="360000" cy="360000"/>
              </a:xfrm>
              <a:prstGeom prst="ellipse">
                <a:avLst/>
              </a:prstGeom>
              <a:solidFill>
                <a:srgbClr val="1F4E79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57" name="Oval 56"/>
              <p:cNvSpPr>
                <a:spLocks noChangeAspect="1"/>
              </p:cNvSpPr>
              <p:nvPr/>
            </p:nvSpPr>
            <p:spPr>
              <a:xfrm>
                <a:off x="2880000" y="720000"/>
                <a:ext cx="360000" cy="360000"/>
              </a:xfrm>
              <a:prstGeom prst="ellipse">
                <a:avLst/>
              </a:prstGeom>
              <a:solidFill>
                <a:srgbClr val="1F4E79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58" name="Oval 57"/>
              <p:cNvSpPr>
                <a:spLocks noChangeAspect="1"/>
              </p:cNvSpPr>
              <p:nvPr/>
            </p:nvSpPr>
            <p:spPr>
              <a:xfrm>
                <a:off x="3420000" y="720000"/>
                <a:ext cx="360000" cy="360000"/>
              </a:xfrm>
              <a:prstGeom prst="ellipse">
                <a:avLst/>
              </a:prstGeom>
              <a:solidFill>
                <a:srgbClr val="1F4E79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59" name="Oval 58"/>
              <p:cNvSpPr>
                <a:spLocks noChangeAspect="1"/>
              </p:cNvSpPr>
              <p:nvPr/>
            </p:nvSpPr>
            <p:spPr>
              <a:xfrm>
                <a:off x="3960000" y="720000"/>
                <a:ext cx="360000" cy="360000"/>
              </a:xfrm>
              <a:prstGeom prst="ellipse">
                <a:avLst/>
              </a:prstGeom>
              <a:solidFill>
                <a:srgbClr val="1F4E79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60" name="Oval 59"/>
              <p:cNvSpPr>
                <a:spLocks noChangeAspect="1"/>
              </p:cNvSpPr>
              <p:nvPr/>
            </p:nvSpPr>
            <p:spPr>
              <a:xfrm>
                <a:off x="4500000" y="720000"/>
                <a:ext cx="360000" cy="360000"/>
              </a:xfrm>
              <a:prstGeom prst="ellipse">
                <a:avLst/>
              </a:prstGeom>
              <a:solidFill>
                <a:srgbClr val="1F4E79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61" name="Oval 60"/>
              <p:cNvSpPr>
                <a:spLocks noChangeAspect="1"/>
              </p:cNvSpPr>
              <p:nvPr/>
            </p:nvSpPr>
            <p:spPr>
              <a:xfrm>
                <a:off x="5040000" y="720000"/>
                <a:ext cx="360000" cy="360000"/>
              </a:xfrm>
              <a:prstGeom prst="ellipse">
                <a:avLst/>
              </a:prstGeom>
              <a:solidFill>
                <a:srgbClr val="1F4E79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508000" h="25400"/>
                <a:bevelB w="254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</p:grpSp>
      <p:sp>
        <p:nvSpPr>
          <p:cNvPr id="62" name="Speech Bubble: Rectangle with Corners Rounded 10">
            <a:extLst>
              <a:ext uri="{FF2B5EF4-FFF2-40B4-BE49-F238E27FC236}">
                <a16:creationId xmlns:a16="http://schemas.microsoft.com/office/drawing/2014/main" id="{A5209EEE-E1BD-4F2F-8E5D-A043EDA11F92}"/>
              </a:ext>
            </a:extLst>
          </p:cNvPr>
          <p:cNvSpPr/>
          <p:nvPr/>
        </p:nvSpPr>
        <p:spPr>
          <a:xfrm>
            <a:off x="5740401" y="826553"/>
            <a:ext cx="3227700" cy="1058518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5 rows of 10 counters, </a:t>
            </a:r>
          </a:p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FF0000"/>
                </a:solidFill>
                <a:latin typeface="Myriad Pro Light" panose="020B0603030403020204" pitchFamily="34" charset="0"/>
              </a:rPr>
              <a:t>5 × 10 = 50</a:t>
            </a:r>
          </a:p>
        </p:txBody>
      </p:sp>
      <p:sp>
        <p:nvSpPr>
          <p:cNvPr id="63" name="Speech Bubble: Rectangle with Corners Rounded 10">
            <a:extLst>
              <a:ext uri="{FF2B5EF4-FFF2-40B4-BE49-F238E27FC236}">
                <a16:creationId xmlns:a16="http://schemas.microsoft.com/office/drawing/2014/main" id="{A5209EEE-E1BD-4F2F-8E5D-A043EDA11F92}"/>
              </a:ext>
            </a:extLst>
          </p:cNvPr>
          <p:cNvSpPr/>
          <p:nvPr/>
        </p:nvSpPr>
        <p:spPr>
          <a:xfrm>
            <a:off x="5740401" y="2179800"/>
            <a:ext cx="3309814" cy="875031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10 rows of 5 counters, </a:t>
            </a:r>
            <a:r>
              <a:rPr lang="en-GB" b="1" dirty="0">
                <a:solidFill>
                  <a:srgbClr val="FF0000"/>
                </a:solidFill>
                <a:latin typeface="Myriad Pro Light" panose="020B0603030403020204" pitchFamily="34" charset="0"/>
              </a:rPr>
              <a:t>10 × 5 = 50</a:t>
            </a:r>
          </a:p>
        </p:txBody>
      </p:sp>
      <p:sp>
        <p:nvSpPr>
          <p:cNvPr id="64" name="Speech Bubble: Rectangle with Corners Rounded 10">
            <a:extLst>
              <a:ext uri="{FF2B5EF4-FFF2-40B4-BE49-F238E27FC236}">
                <a16:creationId xmlns:a16="http://schemas.microsoft.com/office/drawing/2014/main" id="{A5209EEE-E1BD-4F2F-8E5D-A043EDA11F92}"/>
              </a:ext>
            </a:extLst>
          </p:cNvPr>
          <p:cNvSpPr/>
          <p:nvPr/>
        </p:nvSpPr>
        <p:spPr>
          <a:xfrm>
            <a:off x="5994399" y="3481418"/>
            <a:ext cx="3055815" cy="875031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5 lots of 10 is the </a:t>
            </a:r>
            <a:r>
              <a:rPr lang="en-GB" b="1" dirty="0">
                <a:solidFill>
                  <a:srgbClr val="FF0000"/>
                </a:solidFill>
                <a:latin typeface="Myriad Pro Light" panose="020B0603030403020204" pitchFamily="34" charset="0"/>
              </a:rPr>
              <a:t>same</a:t>
            </a: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 as 10 lots of 5!</a:t>
            </a:r>
          </a:p>
        </p:txBody>
      </p:sp>
      <p:sp>
        <p:nvSpPr>
          <p:cNvPr id="65" name="Speech Bubble: Rectangle with Corners Rounded 10">
            <a:extLst>
              <a:ext uri="{FF2B5EF4-FFF2-40B4-BE49-F238E27FC236}">
                <a16:creationId xmlns:a16="http://schemas.microsoft.com/office/drawing/2014/main" id="{A5209EEE-E1BD-4F2F-8E5D-A043EDA11F92}"/>
              </a:ext>
            </a:extLst>
          </p:cNvPr>
          <p:cNvSpPr/>
          <p:nvPr/>
        </p:nvSpPr>
        <p:spPr>
          <a:xfrm>
            <a:off x="5627900" y="4760100"/>
            <a:ext cx="3254258" cy="875031"/>
          </a:xfrm>
          <a:prstGeom prst="wedgeEllipseCallout">
            <a:avLst>
              <a:gd name="adj1" fmla="val -18402"/>
              <a:gd name="adj2" fmla="val -7439"/>
            </a:avLst>
          </a:prstGeom>
          <a:blipFill dpi="0"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The number of counters is the same!</a:t>
            </a:r>
          </a:p>
        </p:txBody>
      </p:sp>
      <p:pic>
        <p:nvPicPr>
          <p:cNvPr id="4" name="lesson ender">
            <a:hlinkClick r:id="" action="ppaction://media"/>
            <a:extLst>
              <a:ext uri="{FF2B5EF4-FFF2-40B4-BE49-F238E27FC236}">
                <a16:creationId xmlns:a16="http://schemas.microsoft.com/office/drawing/2014/main" id="{EBA85BBB-E443-4FEA-8776-05624D3C58F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0238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1013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62" grpId="0" animBg="1"/>
      <p:bldP spid="63" grpId="0" animBg="1"/>
      <p:bldP spid="64" grpId="0" animBg="1"/>
      <p:bldP spid="6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Custom 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EA7600"/>
      </a:hlink>
      <a:folHlink>
        <a:srgbClr val="EA7600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0ECB2E90D02994C81E5FB72F4E2AE22" ma:contentTypeVersion="12" ma:contentTypeDescription="Create a new document." ma:contentTypeScope="" ma:versionID="3e6264488eed73109dc309d49508a834">
  <xsd:schema xmlns:xsd="http://www.w3.org/2001/XMLSchema" xmlns:xs="http://www.w3.org/2001/XMLSchema" xmlns:p="http://schemas.microsoft.com/office/2006/metadata/properties" xmlns:ns3="8c746242-d683-4fa8-9c90-c77e2796d362" xmlns:ns4="6d2a4b6e-3b4e-4771-ae35-647244fec91d" targetNamespace="http://schemas.microsoft.com/office/2006/metadata/properties" ma:root="true" ma:fieldsID="20bd37a5960a6cce2e73dc5cbb7ba7a3" ns3:_="" ns4:_="">
    <xsd:import namespace="8c746242-d683-4fa8-9c90-c77e2796d362"/>
    <xsd:import namespace="6d2a4b6e-3b4e-4771-ae35-647244fec91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c746242-d683-4fa8-9c90-c77e2796d36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d2a4b6e-3b4e-4771-ae35-647244fec91d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7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2927978-2840-42ED-BCFA-EFFF8928AAC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c746242-d683-4fa8-9c90-c77e2796d362"/>
    <ds:schemaRef ds:uri="6d2a4b6e-3b4e-4771-ae35-647244fec91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5AF268A-4964-48B5-A47D-1570FE55B31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1BCBEC0-BFA0-49EC-8C50-08AB520CE166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3719</TotalTime>
  <Words>330</Words>
  <Application>Microsoft Office PowerPoint</Application>
  <PresentationFormat>On-screen Show (4:3)</PresentationFormat>
  <Paragraphs>68</Paragraphs>
  <Slides>5</Slides>
  <Notes>5</Notes>
  <HiddenSlides>0</HiddenSlides>
  <MMClips>8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Myriad Pro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Office PC</dc:creator>
  <cp:lastModifiedBy>Fiona</cp:lastModifiedBy>
  <cp:revision>254</cp:revision>
  <dcterms:created xsi:type="dcterms:W3CDTF">2018-09-13T11:08:58Z</dcterms:created>
  <dcterms:modified xsi:type="dcterms:W3CDTF">2020-06-15T09:20:24Z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0x01010040ECB2E90D02994C81E5FB72F4E2AE22</vt:lpwstr>
  </property>
</Properties>
</file>