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4"/>
  </p:notesMasterIdLst>
  <p:handoutMasterIdLst>
    <p:handoutMasterId r:id="rId35"/>
  </p:handoutMasterIdLst>
  <p:sldIdLst>
    <p:sldId id="307" r:id="rId2"/>
    <p:sldId id="308" r:id="rId3"/>
    <p:sldId id="309" r:id="rId4"/>
    <p:sldId id="310" r:id="rId5"/>
    <p:sldId id="312" r:id="rId6"/>
    <p:sldId id="313" r:id="rId7"/>
    <p:sldId id="314" r:id="rId8"/>
    <p:sldId id="315" r:id="rId9"/>
    <p:sldId id="258" r:id="rId10"/>
    <p:sldId id="303" r:id="rId11"/>
    <p:sldId id="304" r:id="rId12"/>
    <p:sldId id="305" r:id="rId13"/>
    <p:sldId id="306" r:id="rId14"/>
    <p:sldId id="317" r:id="rId15"/>
    <p:sldId id="318" r:id="rId16"/>
    <p:sldId id="264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316" r:id="rId32"/>
    <p:sldId id="267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8" autoAdjust="0"/>
    <p:restoredTop sz="94660"/>
  </p:normalViewPr>
  <p:slideViewPr>
    <p:cSldViewPr snapToGrid="0" showGuides="1">
      <p:cViewPr>
        <p:scale>
          <a:sx n="76" d="100"/>
          <a:sy n="76" d="100"/>
        </p:scale>
        <p:origin x="-288" y="-440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notesMaster" Target="notesMasters/notesMaster1.xml"/><Relationship Id="rId35" Type="http://schemas.openxmlformats.org/officeDocument/2006/relationships/handoutMaster" Target="handoutMasters/handoutMaster1.xml"/><Relationship Id="rId36" Type="http://schemas.openxmlformats.org/officeDocument/2006/relationships/printerSettings" Target="printerSettings/printerSettings1.bin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esProps" Target="presProps.xml"/><Relationship Id="rId38" Type="http://schemas.openxmlformats.org/officeDocument/2006/relationships/viewProps" Target="viewProps.xml"/><Relationship Id="rId39" Type="http://schemas.openxmlformats.org/officeDocument/2006/relationships/theme" Target="theme/theme1.xml"/><Relationship Id="rId4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06/06/20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06/06/20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>
              <a:latin typeface="Calibri" charset="0"/>
            </a:endParaRPr>
          </a:p>
          <a:p>
            <a:pPr eaLnBrk="1" hangingPunct="1"/>
            <a:endParaRPr lang="en-GB" dirty="0">
              <a:latin typeface="Calibri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B2165ED7-51A8-4B24-B793-83606E50CE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fld id="{A56F4872-2FAB-554E-B94C-0A4F03385D3D}" type="slidenum">
              <a:rPr lang="en-GB">
                <a:latin typeface="Calibri" charset="0"/>
              </a:rPr>
              <a:pPr/>
              <a:t>5</a:t>
            </a:fld>
            <a:endParaRPr lang="en-GB">
              <a:latin typeface="Calibri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Relationship Id="rId3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png"/><Relationship Id="rId3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16.png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21.png"/><Relationship Id="rId5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24.png"/><Relationship Id="rId5" Type="http://schemas.openxmlformats.org/officeDocument/2006/relationships/image" Target="../media/image25.png"/><Relationship Id="rId6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4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3.png"/><Relationship Id="rId3" Type="http://schemas.openxmlformats.org/officeDocument/2006/relationships/slide" Target="slide1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4.png"/><Relationship Id="rId3" Type="http://schemas.openxmlformats.org/officeDocument/2006/relationships/slide" Target="slide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4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2" Type="http://schemas.openxmlformats.org/officeDocument/2006/relationships/slide" Target="slide2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3.png"/><Relationship Id="rId3" Type="http://schemas.openxmlformats.org/officeDocument/2006/relationships/slide" Target="slide2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4.png"/><Relationship Id="rId3" Type="http://schemas.openxmlformats.org/officeDocument/2006/relationships/slide" Target="slide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4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2" Type="http://schemas.openxmlformats.org/officeDocument/2006/relationships/slide" Target="slide2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3.png"/><Relationship Id="rId3" Type="http://schemas.openxmlformats.org/officeDocument/2006/relationships/slide" Target="slide2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4.png"/><Relationship Id="rId3" Type="http://schemas.openxmlformats.org/officeDocument/2006/relationships/slide" Target="slide2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4" Type="http://schemas.openxmlformats.org/officeDocument/2006/relationships/image" Target="../media/image37.png"/><Relationship Id="rId1" Type="http://schemas.openxmlformats.org/officeDocument/2006/relationships/slideLayout" Target="../slideLayouts/slideLayout3.xml"/><Relationship Id="rId2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3.png"/><Relationship Id="rId3" Type="http://schemas.openxmlformats.org/officeDocument/2006/relationships/slide" Target="slide2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4.png"/><Relationship Id="rId3" Type="http://schemas.openxmlformats.org/officeDocument/2006/relationships/slide" Target="slide2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4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2" Type="http://schemas.openxmlformats.org/officeDocument/2006/relationships/slide" Target="slide3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3.png"/><Relationship Id="rId3" Type="http://schemas.openxmlformats.org/officeDocument/2006/relationships/slide" Target="slide2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4.png"/><Relationship Id="rId3" Type="http://schemas.openxmlformats.org/officeDocument/2006/relationships/slide" Target="slide2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/>
          </p:cNvSpPr>
          <p:nvPr/>
        </p:nvSpPr>
        <p:spPr bwMode="auto">
          <a:xfrm>
            <a:off x="0" y="549275"/>
            <a:ext cx="9144000" cy="993775"/>
          </a:xfrm>
          <a:prstGeom prst="roundRect">
            <a:avLst>
              <a:gd name="adj" fmla="val 0"/>
            </a:avLst>
          </a:prstGeom>
          <a:solidFill>
            <a:srgbClr val="EF82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lnSpc>
                <a:spcPct val="90000"/>
              </a:lnSpc>
            </a:pPr>
            <a:r>
              <a:rPr lang="en-GB" sz="4000" b="1">
                <a:solidFill>
                  <a:schemeClr val="bg1"/>
                </a:solidFill>
                <a:cs typeface="Twinkl" charset="0"/>
              </a:rPr>
              <a:t>What Is Weight?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50888" y="2320925"/>
            <a:ext cx="3816350" cy="244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b="1">
                <a:cs typeface="Twinkl" charset="0"/>
              </a:rPr>
              <a:t>Weight is how heavy something is.</a:t>
            </a:r>
          </a:p>
          <a:p>
            <a:pPr eaLnBrk="1" hangingPunct="1"/>
            <a:endParaRPr lang="en-US" sz="900">
              <a:cs typeface="Twinkl" charset="0"/>
            </a:endParaRPr>
          </a:p>
          <a:p>
            <a:pPr eaLnBrk="1" hangingPunct="1"/>
            <a:r>
              <a:rPr lang="en-US">
                <a:cs typeface="Twinkl" charset="0"/>
              </a:rPr>
              <a:t>Some things are really heavy, like an elephant.</a:t>
            </a:r>
          </a:p>
          <a:p>
            <a:pPr eaLnBrk="1" hangingPunct="1"/>
            <a:endParaRPr lang="en-US" sz="900">
              <a:cs typeface="Twinkl" charset="0"/>
            </a:endParaRPr>
          </a:p>
          <a:p>
            <a:pPr eaLnBrk="1" hangingPunct="1"/>
            <a:r>
              <a:rPr lang="en-US">
                <a:cs typeface="Twinkl" charset="0"/>
              </a:rPr>
              <a:t>Some things are really light, like a feather.</a:t>
            </a:r>
          </a:p>
          <a:p>
            <a:pPr eaLnBrk="1" hangingPunct="1"/>
            <a:endParaRPr lang="en-US" sz="900">
              <a:cs typeface="Twinkl" charset="0"/>
            </a:endParaRPr>
          </a:p>
          <a:p>
            <a:pPr eaLnBrk="1" hangingPunct="1"/>
            <a:r>
              <a:rPr lang="en-US">
                <a:cs typeface="Twinkl" charset="0"/>
              </a:rPr>
              <a:t>Weight is measured using a balance or scales.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F719AD0C-85D3-4FD3-85F8-8B888CDA77FE}"/>
              </a:ext>
            </a:extLst>
          </p:cNvPr>
          <p:cNvSpPr/>
          <p:nvPr/>
        </p:nvSpPr>
        <p:spPr>
          <a:xfrm>
            <a:off x="1641475" y="5330825"/>
            <a:ext cx="5861050" cy="762000"/>
          </a:xfrm>
          <a:prstGeom prst="roundRect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Have a look at the next few slides and see if you can identify which object is heavier and which is lighter.</a:t>
            </a:r>
            <a:endParaRPr lang="en-IE" dirty="0"/>
          </a:p>
        </p:txBody>
      </p:sp>
      <p:pic>
        <p:nvPicPr>
          <p:cNvPr id="9221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311525"/>
            <a:ext cx="3867150" cy="156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19"/>
          <a:stretch>
            <a:fillRect/>
          </a:stretch>
        </p:blipFill>
        <p:spPr bwMode="auto">
          <a:xfrm>
            <a:off x="6381750" y="2320925"/>
            <a:ext cx="1993900" cy="142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86"/>
          <a:stretch>
            <a:fillRect/>
          </a:stretch>
        </p:blipFill>
        <p:spPr bwMode="auto">
          <a:xfrm>
            <a:off x="4886325" y="3109913"/>
            <a:ext cx="102235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485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15832">
            <a:off x="857250" y="2105025"/>
            <a:ext cx="4275138" cy="240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6925">
            <a:off x="5770563" y="2344738"/>
            <a:ext cx="2035175" cy="352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itle 1"/>
          <p:cNvSpPr>
            <a:spLocks/>
          </p:cNvSpPr>
          <p:nvPr/>
        </p:nvSpPr>
        <p:spPr bwMode="auto">
          <a:xfrm>
            <a:off x="0" y="549275"/>
            <a:ext cx="9144000" cy="993775"/>
          </a:xfrm>
          <a:prstGeom prst="roundRect">
            <a:avLst>
              <a:gd name="adj" fmla="val 0"/>
            </a:avLst>
          </a:prstGeom>
          <a:solidFill>
            <a:srgbClr val="EF82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lnSpc>
                <a:spcPct val="90000"/>
              </a:lnSpc>
            </a:pPr>
            <a:r>
              <a:rPr lang="en-GB" sz="4000" b="1">
                <a:solidFill>
                  <a:schemeClr val="bg1"/>
                </a:solidFill>
                <a:cs typeface="Twinkl" charset="0"/>
              </a:rPr>
              <a:t>Which object is heavier?</a:t>
            </a:r>
          </a:p>
        </p:txBody>
      </p:sp>
    </p:spTree>
    <p:extLst>
      <p:ext uri="{BB962C8B-B14F-4D97-AF65-F5344CB8AC3E}">
        <p14:creationId xmlns:p14="http://schemas.microsoft.com/office/powerpoint/2010/main" val="177287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/>
          </p:cNvSpPr>
          <p:nvPr/>
        </p:nvSpPr>
        <p:spPr bwMode="auto">
          <a:xfrm>
            <a:off x="0" y="549275"/>
            <a:ext cx="9144000" cy="993775"/>
          </a:xfrm>
          <a:prstGeom prst="roundRect">
            <a:avLst>
              <a:gd name="adj" fmla="val 0"/>
            </a:avLst>
          </a:prstGeom>
          <a:solidFill>
            <a:srgbClr val="EF82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lnSpc>
                <a:spcPct val="90000"/>
              </a:lnSpc>
            </a:pPr>
            <a:r>
              <a:rPr lang="en-GB" sz="4000" b="1">
                <a:solidFill>
                  <a:schemeClr val="bg1"/>
                </a:solidFill>
                <a:cs typeface="Twinkl" charset="0"/>
              </a:rPr>
              <a:t>Which animal is lighter?</a:t>
            </a:r>
          </a:p>
        </p:txBody>
      </p:sp>
      <p:pic>
        <p:nvPicPr>
          <p:cNvPr id="17411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238" y="3675063"/>
            <a:ext cx="4891087" cy="241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663" y="1808163"/>
            <a:ext cx="3589337" cy="163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532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/>
          </p:cNvSpPr>
          <p:nvPr/>
        </p:nvSpPr>
        <p:spPr bwMode="auto">
          <a:xfrm>
            <a:off x="0" y="549275"/>
            <a:ext cx="9144000" cy="993775"/>
          </a:xfrm>
          <a:prstGeom prst="roundRect">
            <a:avLst>
              <a:gd name="adj" fmla="val 0"/>
            </a:avLst>
          </a:prstGeom>
          <a:solidFill>
            <a:srgbClr val="EF82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lnSpc>
                <a:spcPct val="90000"/>
              </a:lnSpc>
            </a:pPr>
            <a:r>
              <a:rPr lang="en-GB" sz="4000" b="1">
                <a:solidFill>
                  <a:schemeClr val="bg1"/>
                </a:solidFill>
                <a:cs typeface="Twinkl" charset="0"/>
              </a:rPr>
              <a:t>Weighty Words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="" xmlns:a16="http://schemas.microsoft.com/office/drawing/2014/main" id="{C3C5259C-501F-461E-B17C-F5B7FC416053}"/>
              </a:ext>
            </a:extLst>
          </p:cNvPr>
          <p:cNvSpPr/>
          <p:nvPr/>
        </p:nvSpPr>
        <p:spPr>
          <a:xfrm>
            <a:off x="2112963" y="3127375"/>
            <a:ext cx="4918075" cy="149225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/>
              <a:t>We use lots of different words when we talk about weight. Can you think of any more?</a:t>
            </a:r>
            <a:endParaRPr lang="en-GB" sz="2400" dirty="0"/>
          </a:p>
        </p:txBody>
      </p:sp>
      <p:pic>
        <p:nvPicPr>
          <p:cNvPr id="20484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619625"/>
            <a:ext cx="2384425" cy="148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79055">
            <a:off x="5753100" y="4876800"/>
            <a:ext cx="2554288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7425">
            <a:off x="1004435" y="1397454"/>
            <a:ext cx="2887662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3413" y="1855788"/>
            <a:ext cx="263525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/>
          <p:cNvSpPr/>
          <p:nvPr/>
        </p:nvSpPr>
        <p:spPr>
          <a:xfrm>
            <a:off x="148356" y="3087499"/>
            <a:ext cx="1191002" cy="119100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kern="1200" dirty="0">
                <a:cs typeface="Twinkl"/>
              </a:rPr>
              <a:t>heavier</a:t>
            </a:r>
          </a:p>
        </p:txBody>
      </p:sp>
      <p:sp>
        <p:nvSpPr>
          <p:cNvPr id="9" name="Oval 8"/>
          <p:cNvSpPr/>
          <p:nvPr/>
        </p:nvSpPr>
        <p:spPr>
          <a:xfrm>
            <a:off x="231640" y="4622211"/>
            <a:ext cx="1351006" cy="135100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kern="1200" dirty="0">
                <a:cs typeface="Twinkl"/>
              </a:rPr>
              <a:t>the same as</a:t>
            </a:r>
          </a:p>
        </p:txBody>
      </p:sp>
      <p:sp>
        <p:nvSpPr>
          <p:cNvPr id="10" name="Oval 9"/>
          <p:cNvSpPr/>
          <p:nvPr/>
        </p:nvSpPr>
        <p:spPr>
          <a:xfrm>
            <a:off x="7125189" y="2934188"/>
            <a:ext cx="1692240" cy="169224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kern="1200" dirty="0">
                <a:cs typeface="Twinkl"/>
              </a:rPr>
              <a:t>lightest</a:t>
            </a:r>
          </a:p>
        </p:txBody>
      </p:sp>
      <p:sp>
        <p:nvSpPr>
          <p:cNvPr id="11" name="Oval 10"/>
          <p:cNvSpPr/>
          <p:nvPr/>
        </p:nvSpPr>
        <p:spPr>
          <a:xfrm>
            <a:off x="486806" y="1956377"/>
            <a:ext cx="1130960" cy="113096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kern="1200" dirty="0">
                <a:cs typeface="Twinkl"/>
              </a:rPr>
              <a:t>more than</a:t>
            </a:r>
          </a:p>
        </p:txBody>
      </p:sp>
      <p:sp>
        <p:nvSpPr>
          <p:cNvPr id="12" name="Oval 11"/>
          <p:cNvSpPr/>
          <p:nvPr/>
        </p:nvSpPr>
        <p:spPr>
          <a:xfrm>
            <a:off x="3793905" y="1562334"/>
            <a:ext cx="1411047" cy="14110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kern="1200" dirty="0">
                <a:cs typeface="Twinkl"/>
              </a:rPr>
              <a:t>equal to</a:t>
            </a:r>
          </a:p>
        </p:txBody>
      </p:sp>
      <p:sp>
        <p:nvSpPr>
          <p:cNvPr id="13" name="Oval 12"/>
          <p:cNvSpPr/>
          <p:nvPr/>
        </p:nvSpPr>
        <p:spPr>
          <a:xfrm>
            <a:off x="3346426" y="4924855"/>
            <a:ext cx="1326291" cy="132629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kern="1200" dirty="0">
                <a:cs typeface="Twinkl"/>
              </a:rPr>
              <a:t>heaviest</a:t>
            </a:r>
          </a:p>
        </p:txBody>
      </p:sp>
      <p:sp>
        <p:nvSpPr>
          <p:cNvPr id="14" name="Oval 13"/>
          <p:cNvSpPr/>
          <p:nvPr/>
        </p:nvSpPr>
        <p:spPr>
          <a:xfrm>
            <a:off x="7798377" y="1303234"/>
            <a:ext cx="1130960" cy="113096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kern="1200" dirty="0">
                <a:cs typeface="Twinkl"/>
              </a:rPr>
              <a:t>less than</a:t>
            </a:r>
          </a:p>
        </p:txBody>
      </p:sp>
      <p:sp>
        <p:nvSpPr>
          <p:cNvPr id="15" name="Oval 14"/>
          <p:cNvSpPr/>
          <p:nvPr/>
        </p:nvSpPr>
        <p:spPr>
          <a:xfrm>
            <a:off x="4721141" y="5356141"/>
            <a:ext cx="1116862" cy="111686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kern="1200" dirty="0">
                <a:cs typeface="Twinkl"/>
              </a:rPr>
              <a:t>lighter</a:t>
            </a:r>
          </a:p>
        </p:txBody>
      </p:sp>
    </p:spTree>
    <p:extLst>
      <p:ext uri="{BB962C8B-B14F-4D97-AF65-F5344CB8AC3E}">
        <p14:creationId xmlns:p14="http://schemas.microsoft.com/office/powerpoint/2010/main" val="351640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/>
          </p:cNvSpPr>
          <p:nvPr/>
        </p:nvSpPr>
        <p:spPr bwMode="auto">
          <a:xfrm>
            <a:off x="0" y="549275"/>
            <a:ext cx="9144000" cy="993775"/>
          </a:xfrm>
          <a:prstGeom prst="roundRect">
            <a:avLst>
              <a:gd name="adj" fmla="val 0"/>
            </a:avLst>
          </a:prstGeom>
          <a:solidFill>
            <a:srgbClr val="EF82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lnSpc>
                <a:spcPct val="90000"/>
              </a:lnSpc>
            </a:pPr>
            <a:r>
              <a:rPr lang="en-US" sz="4000" b="1" dirty="0">
                <a:solidFill>
                  <a:schemeClr val="bg1"/>
                </a:solidFill>
                <a:cs typeface="Twinkl" charset="0"/>
              </a:rPr>
              <a:t>How Does a Balance Work?</a:t>
            </a:r>
            <a:endParaRPr lang="en-GB" sz="4000" b="1" dirty="0">
              <a:solidFill>
                <a:schemeClr val="bg1"/>
              </a:solidFill>
              <a:cs typeface="Twinkl" charset="0"/>
            </a:endParaRPr>
          </a:p>
        </p:txBody>
      </p:sp>
      <p:sp>
        <p:nvSpPr>
          <p:cNvPr id="22531" name="Content Placeholder 2"/>
          <p:cNvSpPr txBox="1">
            <a:spLocks/>
          </p:cNvSpPr>
          <p:nvPr/>
        </p:nvSpPr>
        <p:spPr bwMode="auto">
          <a:xfrm>
            <a:off x="828221" y="1626054"/>
            <a:ext cx="7281636" cy="1948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rgbClr val="1C1C1C"/>
                </a:solidFill>
                <a:latin typeface="Twinkl" charset="0"/>
                <a:ea typeface="ＭＳ Ｐゴシック" charset="0"/>
                <a:cs typeface="Twinkl" charset="0"/>
              </a:defRPr>
            </a:lvl1pPr>
            <a:lvl2pPr>
              <a:defRPr sz="16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2pPr>
            <a:lvl3pPr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3pPr>
            <a:lvl4pPr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4pPr>
            <a:lvl5pPr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9pPr>
          </a:lstStyle>
          <a:p>
            <a:pPr eaLnBrk="1" hangingPunct="1"/>
            <a:r>
              <a:rPr lang="en-GB" dirty="0" smtClean="0">
                <a:latin typeface="Calibri" charset="0"/>
              </a:rPr>
              <a:t>If we want to measure which of two items is the heavier or the lighter, we use a balance in the following way:</a:t>
            </a:r>
          </a:p>
          <a:p>
            <a:pPr eaLnBrk="1" hangingPunct="1"/>
            <a:r>
              <a:rPr lang="en-GB" dirty="0" smtClean="0">
                <a:latin typeface="Calibri" charset="0"/>
              </a:rPr>
              <a:t>We put the two items we are measuring on the balance, one on each side.</a:t>
            </a:r>
          </a:p>
          <a:p>
            <a:pPr eaLnBrk="1" hangingPunct="1"/>
            <a:r>
              <a:rPr lang="en-GB" dirty="0" smtClean="0">
                <a:latin typeface="Calibri" charset="0"/>
              </a:rPr>
              <a:t>The item that is heavier will be lower than the lighter one.</a:t>
            </a:r>
          </a:p>
          <a:p>
            <a:pPr eaLnBrk="1" hangingPunct="1"/>
            <a:r>
              <a:rPr lang="en-GB" dirty="0" smtClean="0">
                <a:latin typeface="Calibri" charset="0"/>
              </a:rPr>
              <a:t>The item that is lighter will be higher than the heavier one.</a:t>
            </a:r>
          </a:p>
          <a:p>
            <a:pPr eaLnBrk="1" hangingPunct="1"/>
            <a:endParaRPr lang="en-GB" dirty="0">
              <a:latin typeface="Calibri" charset="0"/>
            </a:endParaRPr>
          </a:p>
          <a:p>
            <a:pPr eaLnBrk="1" hangingPunct="1"/>
            <a:r>
              <a:rPr lang="en-GB" dirty="0" smtClean="0">
                <a:latin typeface="Calibri" charset="0"/>
              </a:rPr>
              <a:t>Look at this balance. The elephant is heavier than the butterfly.</a:t>
            </a:r>
            <a:endParaRPr lang="en-GB" dirty="0">
              <a:latin typeface="Calibri" charset="0"/>
            </a:endParaRPr>
          </a:p>
        </p:txBody>
      </p:sp>
      <p:grpSp>
        <p:nvGrpSpPr>
          <p:cNvPr id="22532" name="Group 1"/>
          <p:cNvGrpSpPr>
            <a:grpSpLocks/>
          </p:cNvGrpSpPr>
          <p:nvPr/>
        </p:nvGrpSpPr>
        <p:grpSpPr bwMode="auto">
          <a:xfrm>
            <a:off x="2065791" y="3737428"/>
            <a:ext cx="4828495" cy="2267857"/>
            <a:chOff x="4572000" y="3429000"/>
            <a:chExt cx="3867150" cy="2551113"/>
          </a:xfrm>
        </p:grpSpPr>
        <p:pic>
          <p:nvPicPr>
            <p:cNvPr id="22533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4419600"/>
              <a:ext cx="3867150" cy="1560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4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603"/>
            <a:stretch>
              <a:fillRect/>
            </a:stretch>
          </p:blipFill>
          <p:spPr bwMode="auto">
            <a:xfrm>
              <a:off x="4786313" y="3941763"/>
              <a:ext cx="1157287" cy="638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5" name="Picture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019"/>
            <a:stretch>
              <a:fillRect/>
            </a:stretch>
          </p:blipFill>
          <p:spPr bwMode="auto">
            <a:xfrm>
              <a:off x="6386513" y="3429000"/>
              <a:ext cx="1993900" cy="1427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17146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549275"/>
            <a:ext cx="8220075" cy="994306"/>
          </a:xfrm>
        </p:spPr>
        <p:txBody>
          <a:bodyPr/>
          <a:lstStyle/>
          <a:p>
            <a:r>
              <a:rPr lang="en-GB" sz="2800" dirty="0"/>
              <a:t>Find and compare the mass of the objects.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927918" y="2125036"/>
            <a:ext cx="3118526" cy="1565929"/>
            <a:chOff x="2281881" y="1975562"/>
            <a:chExt cx="4580238" cy="229991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1881" y="2582528"/>
              <a:ext cx="4580238" cy="1692944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31926" y="2336439"/>
              <a:ext cx="464916" cy="465438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0655" y="2299472"/>
              <a:ext cx="464916" cy="465438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5158" y="2320942"/>
              <a:ext cx="464916" cy="465438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59178" y="1975562"/>
              <a:ext cx="464916" cy="465438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222974">
              <a:off x="2499713" y="2019608"/>
              <a:ext cx="1499286" cy="960964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5088026" y="1927276"/>
            <a:ext cx="3118526" cy="1763688"/>
            <a:chOff x="2281881" y="1685109"/>
            <a:chExt cx="4580238" cy="2590363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1881" y="2582528"/>
              <a:ext cx="4580238" cy="1692944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31926" y="2336439"/>
              <a:ext cx="464916" cy="465438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0655" y="2299472"/>
              <a:ext cx="464916" cy="465438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5158" y="2320942"/>
              <a:ext cx="464916" cy="465438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59178" y="1975562"/>
              <a:ext cx="464916" cy="465438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0530" y="1971864"/>
              <a:ext cx="464916" cy="465438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6246" y="1685109"/>
              <a:ext cx="464916" cy="465438"/>
            </a:xfrm>
            <a:prstGeom prst="rect">
              <a:avLst/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98"/>
          <a:stretch/>
        </p:blipFill>
        <p:spPr>
          <a:xfrm rot="1102734">
            <a:off x="5236043" y="2076927"/>
            <a:ext cx="1066867" cy="72697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70918" y="4062702"/>
            <a:ext cx="31137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stapler weighs </a:t>
            </a:r>
            <a:r>
              <a:rPr lang="en-GB" u="sng" dirty="0">
                <a:cs typeface="Twinkl"/>
              </a:rPr>
              <a:t>	  </a:t>
            </a:r>
            <a:r>
              <a:rPr lang="en-GB" dirty="0">
                <a:cs typeface="Twinkl"/>
              </a:rPr>
              <a:t> marbles.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680642" y="3988404"/>
            <a:ext cx="37077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pencil case weighs</a:t>
            </a:r>
            <a:br>
              <a:rPr lang="en-GB" dirty="0">
                <a:cs typeface="Twinkl"/>
              </a:rPr>
            </a:b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marbles.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735338" y="5206767"/>
            <a:ext cx="5663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stapler is </a:t>
            </a:r>
            <a:r>
              <a:rPr lang="en-GB" u="sng" dirty="0">
                <a:cs typeface="Twinkl"/>
              </a:rPr>
              <a:t>	 	 </a:t>
            </a:r>
            <a:r>
              <a:rPr lang="en-GB" dirty="0">
                <a:cs typeface="Twinkl"/>
              </a:rPr>
              <a:t> than the pencil case.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427533" y="3990819"/>
            <a:ext cx="385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4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880373" y="4217677"/>
            <a:ext cx="385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6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399847" y="5104002"/>
            <a:ext cx="1569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lighter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02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549275"/>
            <a:ext cx="8220075" cy="994306"/>
          </a:xfrm>
        </p:spPr>
        <p:txBody>
          <a:bodyPr/>
          <a:lstStyle/>
          <a:p>
            <a:r>
              <a:rPr lang="en-GB" sz="2800" dirty="0"/>
              <a:t>Find and compare the mass of the objects.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918" y="2538298"/>
            <a:ext cx="3118526" cy="11526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576" y="2420938"/>
            <a:ext cx="255868" cy="25615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026" y="2538297"/>
            <a:ext cx="3118526" cy="115266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5988" y="2420938"/>
            <a:ext cx="255868" cy="25615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89656" y="4062702"/>
            <a:ext cx="3395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shoe weighs </a:t>
            </a: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marbles.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680642" y="4062702"/>
            <a:ext cx="3707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book weighs </a:t>
            </a: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marbles.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735338" y="5206767"/>
            <a:ext cx="5663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book is </a:t>
            </a:r>
            <a:r>
              <a:rPr lang="en-GB" u="sng" dirty="0">
                <a:cs typeface="Twinkl"/>
              </a:rPr>
              <a:t>	         </a:t>
            </a:r>
            <a:r>
              <a:rPr lang="en-GB" dirty="0">
                <a:cs typeface="Twinkl"/>
              </a:rPr>
              <a:t> than the shoe.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688893" y="3990819"/>
            <a:ext cx="385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11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638900" y="3990819"/>
            <a:ext cx="5752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15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805775" y="5113282"/>
            <a:ext cx="1193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heavier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388" y="1974800"/>
            <a:ext cx="1153288" cy="70229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708" y="2420938"/>
            <a:ext cx="255868" cy="25615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840" y="2420938"/>
            <a:ext cx="255868" cy="25615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472" y="2420938"/>
            <a:ext cx="255868" cy="25615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604" y="2420938"/>
            <a:ext cx="255868" cy="25615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642" y="2199375"/>
            <a:ext cx="255868" cy="25615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774" y="2199375"/>
            <a:ext cx="255868" cy="25615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406" y="2199375"/>
            <a:ext cx="255868" cy="25615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538" y="2199375"/>
            <a:ext cx="255868" cy="25615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340" y="1967787"/>
            <a:ext cx="255868" cy="25615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972" y="1967787"/>
            <a:ext cx="255868" cy="25615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5424" y="2420938"/>
            <a:ext cx="255868" cy="25615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4860" y="2420938"/>
            <a:ext cx="255868" cy="25615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3403" y="2420938"/>
            <a:ext cx="255868" cy="25615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965" y="2420938"/>
            <a:ext cx="255868" cy="25615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358" y="2190236"/>
            <a:ext cx="255868" cy="25615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794" y="2190236"/>
            <a:ext cx="255868" cy="25615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1337" y="2190236"/>
            <a:ext cx="255868" cy="25615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899" y="2190236"/>
            <a:ext cx="255868" cy="25615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728" y="1944879"/>
            <a:ext cx="255868" cy="25615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9271" y="1944879"/>
            <a:ext cx="255868" cy="25615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7833" y="1944879"/>
            <a:ext cx="255868" cy="25615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098" y="1720437"/>
            <a:ext cx="255868" cy="25615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6660" y="1720437"/>
            <a:ext cx="255868" cy="256156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5487" y="1507408"/>
            <a:ext cx="255868" cy="2561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7295">
            <a:off x="5209624" y="1700267"/>
            <a:ext cx="1175146" cy="106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67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extBox 122"/>
          <p:cNvSpPr txBox="1"/>
          <p:nvPr/>
        </p:nvSpPr>
        <p:spPr>
          <a:xfrm>
            <a:off x="3440483" y="3615966"/>
            <a:ext cx="22630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laptop</a:t>
            </a:r>
          </a:p>
          <a:p>
            <a:pPr algn="ctr"/>
            <a:r>
              <a:rPr lang="en-GB" dirty="0">
                <a:cs typeface="Twinkl"/>
              </a:rPr>
              <a:t>weighs</a:t>
            </a:r>
          </a:p>
          <a:p>
            <a:pPr algn="ctr"/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marbles.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549275"/>
            <a:ext cx="8220075" cy="994306"/>
          </a:xfrm>
        </p:spPr>
        <p:txBody>
          <a:bodyPr/>
          <a:lstStyle/>
          <a:p>
            <a:r>
              <a:rPr lang="en-GB" sz="2800" dirty="0"/>
              <a:t>Find and compare the mass of the objects.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15681" y="3615966"/>
            <a:ext cx="22630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stapler</a:t>
            </a:r>
          </a:p>
          <a:p>
            <a:pPr algn="ctr"/>
            <a:r>
              <a:rPr lang="en-GB" dirty="0">
                <a:cs typeface="Twinkl"/>
              </a:rPr>
              <a:t>weighs </a:t>
            </a:r>
          </a:p>
          <a:p>
            <a:pPr algn="ctr"/>
            <a:r>
              <a:rPr lang="en-GB" dirty="0">
                <a:cs typeface="Twinkl"/>
              </a:rPr>
              <a:t> </a:t>
            </a: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marbles.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735338" y="4914580"/>
            <a:ext cx="5663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stapler is the </a:t>
            </a:r>
            <a:r>
              <a:rPr lang="en-GB" u="sng" dirty="0">
                <a:cs typeface="Twinkl"/>
              </a:rPr>
              <a:t>			</a:t>
            </a:r>
            <a:r>
              <a:rPr lang="en-GB" dirty="0">
                <a:cs typeface="Twinkl"/>
              </a:rPr>
              <a:t>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175100" y="4125286"/>
            <a:ext cx="560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11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830032" y="4122630"/>
            <a:ext cx="5752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16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98109" y="4813960"/>
            <a:ext cx="153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lightest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622085"/>
            <a:ext cx="2183097" cy="80691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400" y="2549794"/>
            <a:ext cx="170419" cy="1706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632" y="2549794"/>
            <a:ext cx="170419" cy="170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864" y="2549794"/>
            <a:ext cx="170419" cy="17061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096" y="2549794"/>
            <a:ext cx="170419" cy="17061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328" y="2549794"/>
            <a:ext cx="170419" cy="17061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187" y="2396435"/>
            <a:ext cx="170419" cy="17061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419" y="2396435"/>
            <a:ext cx="170419" cy="17061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51" y="2396435"/>
            <a:ext cx="170419" cy="17061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883" y="2396435"/>
            <a:ext cx="170419" cy="17061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051" y="2244767"/>
            <a:ext cx="170419" cy="17061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283" y="2244767"/>
            <a:ext cx="170419" cy="17061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686" y="2622085"/>
            <a:ext cx="2183097" cy="806915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863" y="2574019"/>
            <a:ext cx="146221" cy="14638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788" y="2574019"/>
            <a:ext cx="146221" cy="14638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6712" y="2574019"/>
            <a:ext cx="146221" cy="14638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637" y="2574019"/>
            <a:ext cx="146221" cy="14638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562" y="2574019"/>
            <a:ext cx="146221" cy="146386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253" y="2622086"/>
            <a:ext cx="2183097" cy="806915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003" y="2549795"/>
            <a:ext cx="170419" cy="170611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235" y="2549795"/>
            <a:ext cx="170419" cy="170611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1467" y="2549795"/>
            <a:ext cx="170419" cy="170611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699" y="2549795"/>
            <a:ext cx="170419" cy="170611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7931" y="2549795"/>
            <a:ext cx="170419" cy="170611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7790" y="2396436"/>
            <a:ext cx="170419" cy="17061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6022" y="2396436"/>
            <a:ext cx="170419" cy="170611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4254" y="2396436"/>
            <a:ext cx="170419" cy="170611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486" y="2396436"/>
            <a:ext cx="170419" cy="170611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5422" y="2244767"/>
            <a:ext cx="170419" cy="17061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3654" y="2244767"/>
            <a:ext cx="170419" cy="17061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1886" y="2244767"/>
            <a:ext cx="170419" cy="170611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4740" y="2092630"/>
            <a:ext cx="170419" cy="170611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972" y="2092630"/>
            <a:ext cx="170419" cy="170611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409" y="2574019"/>
            <a:ext cx="146221" cy="146386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767" y="2447655"/>
            <a:ext cx="146221" cy="146386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692" y="2447655"/>
            <a:ext cx="146221" cy="146386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616" y="2447655"/>
            <a:ext cx="146221" cy="146386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541" y="2447655"/>
            <a:ext cx="146221" cy="146386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313" y="2447655"/>
            <a:ext cx="146221" cy="146386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492" y="2316850"/>
            <a:ext cx="146221" cy="146386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417" y="2316850"/>
            <a:ext cx="146221" cy="146386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341" y="2316850"/>
            <a:ext cx="146221" cy="146386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038" y="2316850"/>
            <a:ext cx="146221" cy="146386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400" y="2185016"/>
            <a:ext cx="146221" cy="146386"/>
          </a:xfrm>
          <a:prstGeom prst="rect">
            <a:avLst/>
          </a:prstGeom>
        </p:spPr>
      </p:pic>
      <p:sp>
        <p:nvSpPr>
          <p:cNvPr id="124" name="TextBox 123"/>
          <p:cNvSpPr txBox="1"/>
          <p:nvPr/>
        </p:nvSpPr>
        <p:spPr>
          <a:xfrm>
            <a:off x="6165284" y="3615966"/>
            <a:ext cx="22630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lunch box weighs</a:t>
            </a:r>
          </a:p>
          <a:p>
            <a:pPr algn="ctr"/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marbles.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6568605" y="4107902"/>
            <a:ext cx="5752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14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1735338" y="5529119"/>
            <a:ext cx="5663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laptop is the </a:t>
            </a:r>
            <a:r>
              <a:rPr lang="en-GB" u="sng" dirty="0">
                <a:cs typeface="Twinkl"/>
              </a:rPr>
              <a:t>			</a:t>
            </a:r>
            <a:r>
              <a:rPr lang="en-GB" dirty="0">
                <a:cs typeface="Twinkl"/>
              </a:rPr>
              <a:t>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4598109" y="5428499"/>
            <a:ext cx="153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heaviest</a:t>
            </a:r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22974">
            <a:off x="748541" y="2227176"/>
            <a:ext cx="916368" cy="58734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582" y="2244767"/>
            <a:ext cx="716289" cy="4971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878" y="2063124"/>
            <a:ext cx="716356" cy="666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4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125" grpId="0"/>
      <p:bldP spid="1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 smtClean="0">
                <a:latin typeface="+mn-lt"/>
              </a:rPr>
              <a:t>These are the most common measurements:</a:t>
            </a:r>
          </a:p>
          <a:p>
            <a:pPr algn="ctr"/>
            <a:endParaRPr lang="en-GB" sz="3600" dirty="0">
              <a:latin typeface="+mn-lt"/>
            </a:endParaRPr>
          </a:p>
          <a:p>
            <a:pPr algn="ctr"/>
            <a:r>
              <a:rPr lang="en-GB" sz="3600" dirty="0" smtClean="0">
                <a:latin typeface="+mn-lt"/>
              </a:rPr>
              <a:t>Grams (g)</a:t>
            </a:r>
          </a:p>
          <a:p>
            <a:pPr algn="ctr"/>
            <a:endParaRPr lang="en-GB" sz="3600" dirty="0">
              <a:latin typeface="+mn-lt"/>
            </a:endParaRPr>
          </a:p>
          <a:p>
            <a:pPr algn="ctr"/>
            <a:r>
              <a:rPr lang="en-GB" sz="3600" dirty="0" smtClean="0">
                <a:latin typeface="+mn-lt"/>
              </a:rPr>
              <a:t>Kilograms (kg)</a:t>
            </a:r>
          </a:p>
          <a:p>
            <a:pPr algn="ctr"/>
            <a:endParaRPr lang="en-GB" sz="3600" dirty="0">
              <a:latin typeface="+mn-lt"/>
            </a:endParaRPr>
          </a:p>
          <a:p>
            <a:pPr algn="ctr"/>
            <a:r>
              <a:rPr lang="en-GB" sz="3600" dirty="0" smtClean="0">
                <a:latin typeface="+mn-lt"/>
              </a:rPr>
              <a:t>Tonnes (t)</a:t>
            </a:r>
          </a:p>
          <a:p>
            <a:endParaRPr lang="en-GB" sz="3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87323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 smtClean="0">
                <a:latin typeface="+mn-lt"/>
              </a:rPr>
              <a:t>Grams</a:t>
            </a:r>
            <a:endParaRPr lang="en-GB" sz="3600" dirty="0">
              <a:latin typeface="+mn-lt"/>
            </a:endParaRPr>
          </a:p>
        </p:txBody>
      </p:sp>
      <p:pic>
        <p:nvPicPr>
          <p:cNvPr id="5" name="Picture 4" descr="Screen Shot 2020-06-02 at 12.37.28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4" t="40935" r="31293" b="26315"/>
          <a:stretch/>
        </p:blipFill>
        <p:spPr>
          <a:xfrm>
            <a:off x="484561" y="1336924"/>
            <a:ext cx="8217246" cy="2556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7646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 smtClean="0">
                <a:latin typeface="+mn-lt"/>
              </a:rPr>
              <a:t>Kilograms</a:t>
            </a:r>
            <a:endParaRPr lang="en-GB" sz="3600" dirty="0">
              <a:latin typeface="+mn-lt"/>
            </a:endParaRPr>
          </a:p>
        </p:txBody>
      </p:sp>
      <p:pic>
        <p:nvPicPr>
          <p:cNvPr id="3" name="Picture 2" descr="Screen Shot 2020-06-02 at 12.38.30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74" t="11033" r="24107" b="7813"/>
          <a:stretch/>
        </p:blipFill>
        <p:spPr>
          <a:xfrm>
            <a:off x="1050988" y="993844"/>
            <a:ext cx="7066785" cy="5564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2194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 smtClean="0">
                <a:latin typeface="+mn-lt"/>
              </a:rPr>
              <a:t>Tonnes</a:t>
            </a:r>
            <a:endParaRPr lang="en-GB" sz="3600" dirty="0">
              <a:latin typeface="+mn-lt"/>
            </a:endParaRPr>
          </a:p>
        </p:txBody>
      </p:sp>
      <p:pic>
        <p:nvPicPr>
          <p:cNvPr id="3" name="Picture 2" descr="Screen Shot 2020-06-02 at 12.38.48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33" t="22223" r="21791" b="38008"/>
          <a:stretch/>
        </p:blipFill>
        <p:spPr>
          <a:xfrm>
            <a:off x="501270" y="1504038"/>
            <a:ext cx="8154832" cy="332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4323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acintosh HD:Users:charlottebees:Downloads:IMG_0820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4" t="12296" r="7229" b="37071"/>
          <a:stretch/>
        </p:blipFill>
        <p:spPr bwMode="auto">
          <a:xfrm>
            <a:off x="751905" y="601617"/>
            <a:ext cx="7719557" cy="55315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459532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acintosh HD:Users:charlottebees:Downloads:IMG_0821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0" t="14286" r="7711" b="38155"/>
          <a:stretch/>
        </p:blipFill>
        <p:spPr bwMode="auto">
          <a:xfrm>
            <a:off x="685069" y="601615"/>
            <a:ext cx="7752976" cy="54646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938145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latin typeface="+mn-lt"/>
              </a:rPr>
              <a:t>…a packet of crayons?</a:t>
            </a:r>
            <a:endParaRPr lang="en-GB" sz="3600" dirty="0">
              <a:latin typeface="+mn-lt"/>
            </a:endParaRPr>
          </a:p>
        </p:txBody>
      </p:sp>
      <p:sp>
        <p:nvSpPr>
          <p:cNvPr id="4" name="Oval 3"/>
          <p:cNvSpPr/>
          <p:nvPr/>
        </p:nvSpPr>
        <p:spPr>
          <a:xfrm>
            <a:off x="2989689" y="1573889"/>
            <a:ext cx="3155092" cy="315509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449" y="1980357"/>
            <a:ext cx="1452244" cy="2340385"/>
          </a:xfrm>
          <a:prstGeom prst="rect">
            <a:avLst/>
          </a:prstGeom>
        </p:spPr>
      </p:pic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1326291" y="5181601"/>
            <a:ext cx="1952368" cy="89792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g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8" name="Rounded Rectangle 7">
            <a:hlinkClick r:id="rId4" action="ppaction://hlinksldjump"/>
          </p:cNvPr>
          <p:cNvSpPr/>
          <p:nvPr/>
        </p:nvSpPr>
        <p:spPr>
          <a:xfrm>
            <a:off x="3612291" y="5181601"/>
            <a:ext cx="1952368" cy="89792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kg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5898291" y="5181601"/>
            <a:ext cx="1952368" cy="89792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ton</a:t>
            </a:r>
            <a:endParaRPr lang="en-GB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Correct! Well done!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2989689" y="2101110"/>
            <a:ext cx="3155092" cy="3155092"/>
            <a:chOff x="2989689" y="2026970"/>
            <a:chExt cx="3155092" cy="3155092"/>
          </a:xfrm>
        </p:grpSpPr>
        <p:sp>
          <p:nvSpPr>
            <p:cNvPr id="3" name="Oval 2"/>
            <p:cNvSpPr/>
            <p:nvPr/>
          </p:nvSpPr>
          <p:spPr>
            <a:xfrm>
              <a:off x="2989689" y="202697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198"/>
            <a:stretch/>
          </p:blipFill>
          <p:spPr>
            <a:xfrm>
              <a:off x="3072714" y="2199503"/>
              <a:ext cx="2998572" cy="2982559"/>
            </a:xfrm>
            <a:prstGeom prst="ellipse">
              <a:avLst/>
            </a:prstGeom>
          </p:spPr>
        </p:pic>
      </p:grp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438767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1274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Oh no! Try again!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2989689" y="2101110"/>
            <a:ext cx="3155092" cy="3155092"/>
            <a:chOff x="2989689" y="2101110"/>
            <a:chExt cx="3155092" cy="3155092"/>
          </a:xfrm>
        </p:grpSpPr>
        <p:sp>
          <p:nvSpPr>
            <p:cNvPr id="4" name="Oval 3"/>
            <p:cNvSpPr/>
            <p:nvPr/>
          </p:nvSpPr>
          <p:spPr>
            <a:xfrm>
              <a:off x="2989689" y="210111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7928" y="2101110"/>
              <a:ext cx="3138616" cy="3155092"/>
            </a:xfrm>
            <a:prstGeom prst="ellipse">
              <a:avLst/>
            </a:prstGeom>
          </p:spPr>
        </p:pic>
      </p:grpSp>
      <p:sp>
        <p:nvSpPr>
          <p:cNvPr id="10" name="Right Arrow 9">
            <a:hlinkClick r:id="rId3" action="ppaction://hlinksldjump"/>
          </p:cNvPr>
          <p:cNvSpPr/>
          <p:nvPr/>
        </p:nvSpPr>
        <p:spPr>
          <a:xfrm rot="10800000">
            <a:off x="827902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1373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…a lorry?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2989689" y="1573889"/>
            <a:ext cx="3155092" cy="315509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1326291" y="5181601"/>
            <a:ext cx="1952368" cy="89792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g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3612291" y="5181601"/>
            <a:ext cx="1952368" cy="89792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kg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5898291" y="5181601"/>
            <a:ext cx="1952368" cy="89792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ton</a:t>
            </a:r>
            <a:endParaRPr lang="en-GB" sz="2400" b="1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895" y="2296365"/>
            <a:ext cx="2456679" cy="1710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7608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Correct! Well done!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2989689" y="2101110"/>
            <a:ext cx="3155092" cy="3155092"/>
            <a:chOff x="2989689" y="2026970"/>
            <a:chExt cx="3155092" cy="3155092"/>
          </a:xfrm>
        </p:grpSpPr>
        <p:sp>
          <p:nvSpPr>
            <p:cNvPr id="3" name="Oval 2"/>
            <p:cNvSpPr/>
            <p:nvPr/>
          </p:nvSpPr>
          <p:spPr>
            <a:xfrm>
              <a:off x="2989689" y="202697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198"/>
            <a:stretch/>
          </p:blipFill>
          <p:spPr>
            <a:xfrm>
              <a:off x="3072714" y="2199503"/>
              <a:ext cx="2998572" cy="2982559"/>
            </a:xfrm>
            <a:prstGeom prst="ellipse">
              <a:avLst/>
            </a:prstGeom>
          </p:spPr>
        </p:pic>
      </p:grp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438767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5277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Oh no! Try again!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2989689" y="2101110"/>
            <a:ext cx="3155092" cy="3155092"/>
            <a:chOff x="2989689" y="2101110"/>
            <a:chExt cx="3155092" cy="3155092"/>
          </a:xfrm>
        </p:grpSpPr>
        <p:sp>
          <p:nvSpPr>
            <p:cNvPr id="4" name="Oval 3"/>
            <p:cNvSpPr/>
            <p:nvPr/>
          </p:nvSpPr>
          <p:spPr>
            <a:xfrm>
              <a:off x="2989689" y="210111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7928" y="2101110"/>
              <a:ext cx="3138616" cy="3155092"/>
            </a:xfrm>
            <a:prstGeom prst="ellipse">
              <a:avLst/>
            </a:prstGeom>
          </p:spPr>
        </p:pic>
      </p:grpSp>
      <p:sp>
        <p:nvSpPr>
          <p:cNvPr id="10" name="Right Arrow 9">
            <a:hlinkClick r:id="rId3" action="ppaction://hlinksldjump"/>
          </p:cNvPr>
          <p:cNvSpPr/>
          <p:nvPr/>
        </p:nvSpPr>
        <p:spPr>
          <a:xfrm rot="10800000">
            <a:off x="827902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0651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…a bag of potatoes?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2989689" y="1573889"/>
            <a:ext cx="3155092" cy="315509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1326291" y="5181601"/>
            <a:ext cx="1952368" cy="89792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g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3612291" y="5181601"/>
            <a:ext cx="1952368" cy="89792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kg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5898291" y="5181601"/>
            <a:ext cx="1952368" cy="89792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ton</a:t>
            </a:r>
            <a:endParaRPr lang="en-GB" sz="2400" b="1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264" y="2049267"/>
            <a:ext cx="1467942" cy="220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0875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Correct! Well done!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2989689" y="2101110"/>
            <a:ext cx="3155092" cy="3155092"/>
            <a:chOff x="2989689" y="2026970"/>
            <a:chExt cx="3155092" cy="3155092"/>
          </a:xfrm>
        </p:grpSpPr>
        <p:sp>
          <p:nvSpPr>
            <p:cNvPr id="3" name="Oval 2"/>
            <p:cNvSpPr/>
            <p:nvPr/>
          </p:nvSpPr>
          <p:spPr>
            <a:xfrm>
              <a:off x="2989689" y="202697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198"/>
            <a:stretch/>
          </p:blipFill>
          <p:spPr>
            <a:xfrm>
              <a:off x="3072714" y="2199503"/>
              <a:ext cx="2998572" cy="2982559"/>
            </a:xfrm>
            <a:prstGeom prst="ellipse">
              <a:avLst/>
            </a:prstGeom>
          </p:spPr>
        </p:pic>
      </p:grp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438767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7853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Oh no! Try again!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2989689" y="2101110"/>
            <a:ext cx="3155092" cy="3155092"/>
            <a:chOff x="2989689" y="2101110"/>
            <a:chExt cx="3155092" cy="3155092"/>
          </a:xfrm>
        </p:grpSpPr>
        <p:sp>
          <p:nvSpPr>
            <p:cNvPr id="4" name="Oval 3"/>
            <p:cNvSpPr/>
            <p:nvPr/>
          </p:nvSpPr>
          <p:spPr>
            <a:xfrm>
              <a:off x="2989689" y="210111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7928" y="2101110"/>
              <a:ext cx="3138616" cy="3155092"/>
            </a:xfrm>
            <a:prstGeom prst="ellipse">
              <a:avLst/>
            </a:prstGeom>
          </p:spPr>
        </p:pic>
      </p:grpSp>
      <p:sp>
        <p:nvSpPr>
          <p:cNvPr id="10" name="Right Arrow 9">
            <a:hlinkClick r:id="rId3" action="ppaction://hlinksldjump"/>
          </p:cNvPr>
          <p:cNvSpPr/>
          <p:nvPr/>
        </p:nvSpPr>
        <p:spPr>
          <a:xfrm rot="10800000">
            <a:off x="827902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9576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…a pencil?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2989689" y="1573889"/>
            <a:ext cx="3155092" cy="315509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1326291" y="5181601"/>
            <a:ext cx="1952368" cy="89792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g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3612291" y="5181601"/>
            <a:ext cx="1952368" cy="89792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kg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5898291" y="5181601"/>
            <a:ext cx="1952368" cy="89792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ton</a:t>
            </a:r>
            <a:endParaRPr lang="en-GB" sz="2400" b="1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660" y="2185548"/>
            <a:ext cx="1567150" cy="1931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7617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Correct! Well done!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2989689" y="2101110"/>
            <a:ext cx="3155092" cy="3155092"/>
            <a:chOff x="2989689" y="2026970"/>
            <a:chExt cx="3155092" cy="3155092"/>
          </a:xfrm>
        </p:grpSpPr>
        <p:sp>
          <p:nvSpPr>
            <p:cNvPr id="3" name="Oval 2"/>
            <p:cNvSpPr/>
            <p:nvPr/>
          </p:nvSpPr>
          <p:spPr>
            <a:xfrm>
              <a:off x="2989689" y="202697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198"/>
            <a:stretch/>
          </p:blipFill>
          <p:spPr>
            <a:xfrm>
              <a:off x="3072714" y="2199503"/>
              <a:ext cx="2998572" cy="2982559"/>
            </a:xfrm>
            <a:prstGeom prst="ellipse">
              <a:avLst/>
            </a:prstGeom>
          </p:spPr>
        </p:pic>
      </p:grp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438767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9863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Oh no! Try again!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2989689" y="2101110"/>
            <a:ext cx="3155092" cy="3155092"/>
            <a:chOff x="2989689" y="2101110"/>
            <a:chExt cx="3155092" cy="3155092"/>
          </a:xfrm>
        </p:grpSpPr>
        <p:sp>
          <p:nvSpPr>
            <p:cNvPr id="4" name="Oval 3"/>
            <p:cNvSpPr/>
            <p:nvPr/>
          </p:nvSpPr>
          <p:spPr>
            <a:xfrm>
              <a:off x="2989689" y="210111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7928" y="2101110"/>
              <a:ext cx="3138616" cy="3155092"/>
            </a:xfrm>
            <a:prstGeom prst="ellipse">
              <a:avLst/>
            </a:prstGeom>
          </p:spPr>
        </p:pic>
      </p:grpSp>
      <p:sp>
        <p:nvSpPr>
          <p:cNvPr id="10" name="Right Arrow 9">
            <a:hlinkClick r:id="rId3" action="ppaction://hlinksldjump"/>
          </p:cNvPr>
          <p:cNvSpPr/>
          <p:nvPr/>
        </p:nvSpPr>
        <p:spPr>
          <a:xfrm rot="10800000">
            <a:off x="827902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5547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…a brick?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2989689" y="1573889"/>
            <a:ext cx="3155092" cy="315509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1326291" y="5181601"/>
            <a:ext cx="1952368" cy="89792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g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3612291" y="5181601"/>
            <a:ext cx="1952368" cy="89792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kg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5898291" y="5181601"/>
            <a:ext cx="1952368" cy="89792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ton</a:t>
            </a:r>
            <a:endParaRPr lang="en-GB" sz="2400" b="1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066" y="2591004"/>
            <a:ext cx="2106337" cy="1120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9659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Correct! Well done!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2989689" y="2101110"/>
            <a:ext cx="3155092" cy="3155092"/>
            <a:chOff x="2989689" y="2026970"/>
            <a:chExt cx="3155092" cy="3155092"/>
          </a:xfrm>
        </p:grpSpPr>
        <p:sp>
          <p:nvSpPr>
            <p:cNvPr id="3" name="Oval 2"/>
            <p:cNvSpPr/>
            <p:nvPr/>
          </p:nvSpPr>
          <p:spPr>
            <a:xfrm>
              <a:off x="2989689" y="202697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198"/>
            <a:stretch/>
          </p:blipFill>
          <p:spPr>
            <a:xfrm>
              <a:off x="3072714" y="2199503"/>
              <a:ext cx="2998572" cy="2982559"/>
            </a:xfrm>
            <a:prstGeom prst="ellipse">
              <a:avLst/>
            </a:prstGeom>
          </p:spPr>
        </p:pic>
      </p:grp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438767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4025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Oh no! Try again!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2989689" y="2101110"/>
            <a:ext cx="3155092" cy="3155092"/>
            <a:chOff x="2989689" y="2101110"/>
            <a:chExt cx="3155092" cy="3155092"/>
          </a:xfrm>
        </p:grpSpPr>
        <p:sp>
          <p:nvSpPr>
            <p:cNvPr id="4" name="Oval 3"/>
            <p:cNvSpPr/>
            <p:nvPr/>
          </p:nvSpPr>
          <p:spPr>
            <a:xfrm>
              <a:off x="2989689" y="210111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7928" y="2101110"/>
              <a:ext cx="3138616" cy="3155092"/>
            </a:xfrm>
            <a:prstGeom prst="ellipse">
              <a:avLst/>
            </a:prstGeom>
          </p:spPr>
        </p:pic>
      </p:grpSp>
      <p:sp>
        <p:nvSpPr>
          <p:cNvPr id="10" name="Right Arrow 9">
            <a:hlinkClick r:id="rId3" action="ppaction://hlinksldjump"/>
          </p:cNvPr>
          <p:cNvSpPr/>
          <p:nvPr/>
        </p:nvSpPr>
        <p:spPr>
          <a:xfrm rot="10800000">
            <a:off x="827902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6211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9863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</TotalTime>
  <Words>399</Words>
  <Application>Microsoft Macintosh PowerPoint</Application>
  <PresentationFormat>On-screen Show (4:3)</PresentationFormat>
  <Paragraphs>99</Paragraphs>
  <Slides>32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Find and compare the mass of the objects.</vt:lpstr>
      <vt:lpstr>Find and compare the mass of the objects.</vt:lpstr>
      <vt:lpstr>Find and compare the mass of the objects.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…a packet of crayons?</vt:lpstr>
      <vt:lpstr>Correct! Well done!</vt:lpstr>
      <vt:lpstr>Oh no! Try again!</vt:lpstr>
      <vt:lpstr>…a lorry?</vt:lpstr>
      <vt:lpstr>Correct! Well done!</vt:lpstr>
      <vt:lpstr>Oh no! Try again!</vt:lpstr>
      <vt:lpstr>…a bag of potatoes?</vt:lpstr>
      <vt:lpstr>Correct! Well done!</vt:lpstr>
      <vt:lpstr>Oh no! Try again!</vt:lpstr>
      <vt:lpstr>…a pencil?</vt:lpstr>
      <vt:lpstr>Correct! Well done!</vt:lpstr>
      <vt:lpstr>Oh no! Try again!</vt:lpstr>
      <vt:lpstr>…a brick?</vt:lpstr>
      <vt:lpstr>Correct! Well done!</vt:lpstr>
      <vt:lpstr>Oh no! Try again!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Fletcher</dc:creator>
  <cp:lastModifiedBy>Charlotte Bees</cp:lastModifiedBy>
  <cp:revision>8</cp:revision>
  <dcterms:created xsi:type="dcterms:W3CDTF">2019-03-15T10:54:21Z</dcterms:created>
  <dcterms:modified xsi:type="dcterms:W3CDTF">2020-06-06T12:35:26Z</dcterms:modified>
</cp:coreProperties>
</file>