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Lst>
  <p:notesMasterIdLst>
    <p:notesMasterId r:id="rId5"/>
  </p:notesMasterIdLst>
  <p:sldIdLst>
    <p:sldId id="256" r:id="rId3"/>
    <p:sldId id="258" r:id="rId4"/>
  </p:sldIdLst>
  <p:sldSz cx="7556500" cy="10693400"/>
  <p:notesSz cx="6858000" cy="9144000"/>
  <p:embeddedFontLst>
    <p:embeddedFont>
      <p:font typeface="Calibri" panose="020F0502020204030204" pitchFamily="34" charset="0"/>
      <p:regular r:id="rId6"/>
      <p:bold r:id="rId7"/>
      <p:italic r:id="rId8"/>
      <p:boldItalic r:id="rId9"/>
    </p:embeddedFont>
    <p:embeddedFont>
      <p:font typeface="Open Sans" panose="020B0604020202020204" charset="0"/>
      <p:regular r:id="rId10"/>
      <p:bold r:id="rId11"/>
      <p:italic r:id="rId12"/>
      <p:boldItalic r:id="rId13"/>
    </p:embeddedFont>
    <p:embeddedFont>
      <p:font typeface="Open Sans Light" panose="020B0604020202020204" charset="0"/>
      <p:regular r:id="rId14"/>
      <p:bold r:id="rId15"/>
      <p:italic r:id="rId16"/>
      <p:boldItalic r:id="rId17"/>
    </p:embeddedFont>
    <p:embeddedFont>
      <p:font typeface="Poppins" panose="020B0604020202020204" charset="0"/>
      <p:regular r:id="rId18"/>
      <p:bold r:id="rId19"/>
      <p:italic r:id="rId20"/>
      <p:boldItalic r:id="rId21"/>
    </p:embeddedFont>
    <p:embeddedFont>
      <p:font typeface="Poppins ExtraBold" panose="020B0604020202020204" charset="0"/>
      <p:bold r:id="rId22"/>
      <p:boldItalic r:id="rId23"/>
    </p:embeddedFont>
    <p:embeddedFont>
      <p:font typeface="Poppins Light"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8" roundtripDataSignature="AMtx7mjX7Gj6iq5VRLJKLyVt2pHErkVL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7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3234" y="21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font" Target="fonts/font8.fntdata"/><Relationship Id="rId18" Type="http://schemas.openxmlformats.org/officeDocument/2006/relationships/font" Target="fonts/font13.fntdata"/><Relationship Id="rId26" Type="http://schemas.openxmlformats.org/officeDocument/2006/relationships/font" Target="fonts/font21.fntdata"/><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font" Target="fonts/font16.fntdata"/><Relationship Id="rId42" Type="http://schemas.openxmlformats.org/officeDocument/2006/relationships/tableStyles" Target="tableStyles.xml"/><Relationship Id="rId7" Type="http://schemas.openxmlformats.org/officeDocument/2006/relationships/font" Target="fonts/font2.fntdata"/><Relationship Id="rId12" Type="http://schemas.openxmlformats.org/officeDocument/2006/relationships/font" Target="fonts/font7.fntdata"/><Relationship Id="rId17" Type="http://schemas.openxmlformats.org/officeDocument/2006/relationships/font" Target="fonts/font12.fntdata"/><Relationship Id="rId25" Type="http://schemas.openxmlformats.org/officeDocument/2006/relationships/font" Target="fonts/font20.fntdata"/><Relationship Id="rId38"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font" Target="fonts/font11.fntdata"/><Relationship Id="rId20" Type="http://schemas.openxmlformats.org/officeDocument/2006/relationships/font" Target="fonts/font15.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font" Target="fonts/font6.fntdata"/><Relationship Id="rId24" Type="http://schemas.openxmlformats.org/officeDocument/2006/relationships/font" Target="fonts/font19.fntdata"/><Relationship Id="rId40" Type="http://schemas.openxmlformats.org/officeDocument/2006/relationships/viewProps" Target="viewProps.xml"/><Relationship Id="rId5" Type="http://schemas.openxmlformats.org/officeDocument/2006/relationships/notesMaster" Target="notesMasters/notesMaster1.xml"/><Relationship Id="rId15" Type="http://schemas.openxmlformats.org/officeDocument/2006/relationships/font" Target="fonts/font10.fntdata"/><Relationship Id="rId23" Type="http://schemas.openxmlformats.org/officeDocument/2006/relationships/font" Target="fonts/font18.fntdata"/><Relationship Id="rId10" Type="http://schemas.openxmlformats.org/officeDocument/2006/relationships/font" Target="fonts/font5.fntdata"/><Relationship Id="rId19" Type="http://schemas.openxmlformats.org/officeDocument/2006/relationships/font" Target="fonts/font14.fntdata"/><Relationship Id="rId4" Type="http://schemas.openxmlformats.org/officeDocument/2006/relationships/slide" Target="slides/slide2.xml"/><Relationship Id="rId9" Type="http://schemas.openxmlformats.org/officeDocument/2006/relationships/font" Target="fonts/font4.fntdata"/><Relationship Id="rId14" Type="http://schemas.openxmlformats.org/officeDocument/2006/relationships/font" Target="fonts/font9.fntdata"/><Relationship Id="rId22" Type="http://schemas.openxmlformats.org/officeDocument/2006/relationships/font" Target="fonts/font17.fntdata"/><Relationship Id="rId27" Type="http://schemas.openxmlformats.org/officeDocument/2006/relationships/font" Target="fonts/font2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2217738" y="685800"/>
            <a:ext cx="24225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17738" y="685800"/>
            <a:ext cx="2422525"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349AB6C-C138-4F42-9E02-131925E8654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9206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5"/>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4" name="Google Shape;24;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6"/>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30" name="Google Shape;30;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6" name="Google Shape;36;p7"/>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37" name="Google Shape;37;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8"/>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3" name="Google Shape;43;p8"/>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4" name="Google Shape;44;p8"/>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45" name="Google Shape;45;p8"/>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46" name="Google Shape;46;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57" name="Google Shape;57;p10"/>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58" name="Google Shape;58;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1"/>
          <p:cNvSpPr>
            <a:spLocks noGrp="1"/>
          </p:cNvSpPr>
          <p:nvPr>
            <p:ph type="pic" idx="2"/>
          </p:nvPr>
        </p:nvSpPr>
        <p:spPr>
          <a:xfrm>
            <a:off x="1792288" y="612775"/>
            <a:ext cx="5486400" cy="4114800"/>
          </a:xfrm>
          <a:prstGeom prst="rect">
            <a:avLst/>
          </a:prstGeom>
          <a:noFill/>
          <a:ln>
            <a:noFill/>
          </a:ln>
        </p:spPr>
      </p:sp>
      <p:sp>
        <p:nvSpPr>
          <p:cNvPr id="64" name="Google Shape;64;p11"/>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65" name="Google Shape;6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20804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53963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54611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48291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089339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398497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931151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383415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66073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7652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67300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772912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4.pn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F0DA805-2516-4566-96FD-2AB18BF09E69}"/>
              </a:ext>
            </a:extLst>
          </p:cNvPr>
          <p:cNvSpPr/>
          <p:nvPr/>
        </p:nvSpPr>
        <p:spPr>
          <a:xfrm>
            <a:off x="589059" y="2540719"/>
            <a:ext cx="6518972" cy="604073"/>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Google Shape;99;p1">
            <a:extLst>
              <a:ext uri="{FF2B5EF4-FFF2-40B4-BE49-F238E27FC236}">
                <a16:creationId xmlns:a16="http://schemas.microsoft.com/office/drawing/2014/main" id="{480CE59F-561B-445F-9D90-A07018EC266E}"/>
              </a:ext>
            </a:extLst>
          </p:cNvPr>
          <p:cNvSpPr/>
          <p:nvPr/>
        </p:nvSpPr>
        <p:spPr>
          <a:xfrm>
            <a:off x="4079136" y="3511106"/>
            <a:ext cx="3358885" cy="2704196"/>
          </a:xfrm>
          <a:custGeom>
            <a:avLst/>
            <a:gdLst/>
            <a:ahLst/>
            <a:cxnLst/>
            <a:rect l="l" t="t" r="r" b="b"/>
            <a:pathLst>
              <a:path w="7250890" h="3811312" extrusionOk="0">
                <a:moveTo>
                  <a:pt x="6946090" y="0"/>
                </a:moveTo>
                <a:lnTo>
                  <a:pt x="304800" y="0"/>
                </a:lnTo>
                <a:cubicBezTo>
                  <a:pt x="135890" y="0"/>
                  <a:pt x="0" y="135890"/>
                  <a:pt x="0" y="304800"/>
                </a:cubicBezTo>
                <a:lnTo>
                  <a:pt x="0" y="3506512"/>
                </a:lnTo>
                <a:cubicBezTo>
                  <a:pt x="0" y="3675423"/>
                  <a:pt x="135890" y="3811312"/>
                  <a:pt x="304800" y="3811312"/>
                </a:cubicBezTo>
                <a:lnTo>
                  <a:pt x="6946090" y="3811312"/>
                </a:lnTo>
                <a:cubicBezTo>
                  <a:pt x="7115000" y="3811312"/>
                  <a:pt x="7250890" y="3675423"/>
                  <a:pt x="7250890" y="3506512"/>
                </a:cubicBezTo>
                <a:lnTo>
                  <a:pt x="7250890" y="304800"/>
                </a:lnTo>
                <a:cubicBezTo>
                  <a:pt x="7250890" y="135890"/>
                  <a:pt x="7115000" y="0"/>
                  <a:pt x="6946090" y="0"/>
                </a:cubicBezTo>
                <a:close/>
              </a:path>
            </a:pathLst>
          </a:custGeom>
          <a:solidFill>
            <a:srgbClr val="F5C753"/>
          </a:solidFill>
          <a:ln w="19050">
            <a:solidFill>
              <a:schemeClr val="tx1"/>
            </a:solid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3" name="Rectangle: Rounded Corners 2">
            <a:extLst>
              <a:ext uri="{FF2B5EF4-FFF2-40B4-BE49-F238E27FC236}">
                <a16:creationId xmlns:a16="http://schemas.microsoft.com/office/drawing/2014/main" id="{5A87AFA0-265B-43CF-BB6D-EABE75B240CD}"/>
              </a:ext>
            </a:extLst>
          </p:cNvPr>
          <p:cNvSpPr/>
          <p:nvPr/>
        </p:nvSpPr>
        <p:spPr>
          <a:xfrm>
            <a:off x="133029" y="3407376"/>
            <a:ext cx="3744832" cy="4517954"/>
          </a:xfrm>
          <a:prstGeom prst="roundRect">
            <a:avLst/>
          </a:prstGeom>
          <a:solidFill>
            <a:schemeClr val="bg2">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Freeform 8">
            <a:extLst>
              <a:ext uri="{FF2B5EF4-FFF2-40B4-BE49-F238E27FC236}">
                <a16:creationId xmlns:a16="http://schemas.microsoft.com/office/drawing/2014/main" id="{092022A6-29BE-4B6F-89DE-C3D9F4F14C73}"/>
              </a:ext>
            </a:extLst>
          </p:cNvPr>
          <p:cNvSpPr/>
          <p:nvPr/>
        </p:nvSpPr>
        <p:spPr>
          <a:xfrm>
            <a:off x="-1587" y="1"/>
            <a:ext cx="7558088" cy="2329862"/>
          </a:xfrm>
          <a:custGeom>
            <a:avLst/>
            <a:gdLst/>
            <a:ahLst/>
            <a:cxnLst/>
            <a:rect l="l" t="t" r="r" b="b"/>
            <a:pathLst>
              <a:path w="7560000" h="5035750">
                <a:moveTo>
                  <a:pt x="0" y="0"/>
                </a:moveTo>
                <a:lnTo>
                  <a:pt x="7560000" y="0"/>
                </a:lnTo>
                <a:lnTo>
                  <a:pt x="7560000" y="5035750"/>
                </a:lnTo>
                <a:lnTo>
                  <a:pt x="0" y="5035750"/>
                </a:lnTo>
                <a:lnTo>
                  <a:pt x="0" y="0"/>
                </a:lnTo>
                <a:close/>
              </a:path>
            </a:pathLst>
          </a:custGeom>
          <a:blipFill>
            <a:blip r:embed="rId3"/>
            <a:stretch>
              <a:fillRect/>
            </a:stretch>
          </a:blipFill>
        </p:spPr>
        <p:txBody>
          <a:bodyPr/>
          <a:lstStyle/>
          <a:p>
            <a:endParaRPr lang="en-GB"/>
          </a:p>
        </p:txBody>
      </p:sp>
      <p:sp>
        <p:nvSpPr>
          <p:cNvPr id="85" name="Google Shape;85;p1"/>
          <p:cNvSpPr/>
          <p:nvPr/>
        </p:nvSpPr>
        <p:spPr>
          <a:xfrm>
            <a:off x="4064585" y="6322428"/>
            <a:ext cx="3358885" cy="4250025"/>
          </a:xfrm>
          <a:custGeom>
            <a:avLst/>
            <a:gdLst/>
            <a:ahLst/>
            <a:cxnLst/>
            <a:rect l="l" t="t" r="r" b="b"/>
            <a:pathLst>
              <a:path w="7677452" h="6858377" extrusionOk="0">
                <a:moveTo>
                  <a:pt x="7372652" y="0"/>
                </a:moveTo>
                <a:lnTo>
                  <a:pt x="304800" y="0"/>
                </a:lnTo>
                <a:cubicBezTo>
                  <a:pt x="135890" y="0"/>
                  <a:pt x="0" y="135890"/>
                  <a:pt x="0" y="304800"/>
                </a:cubicBezTo>
                <a:lnTo>
                  <a:pt x="0" y="6553577"/>
                </a:lnTo>
                <a:cubicBezTo>
                  <a:pt x="0" y="6722487"/>
                  <a:pt x="135890" y="6858377"/>
                  <a:pt x="304800" y="6858377"/>
                </a:cubicBezTo>
                <a:lnTo>
                  <a:pt x="7372652" y="6858377"/>
                </a:lnTo>
                <a:cubicBezTo>
                  <a:pt x="7541563" y="6858377"/>
                  <a:pt x="7677452" y="6722487"/>
                  <a:pt x="7677452" y="6553577"/>
                </a:cubicBezTo>
                <a:lnTo>
                  <a:pt x="7677452" y="304800"/>
                </a:lnTo>
                <a:cubicBezTo>
                  <a:pt x="7677452" y="135890"/>
                  <a:pt x="7541563" y="0"/>
                  <a:pt x="7372652" y="0"/>
                </a:cubicBezTo>
                <a:close/>
              </a:path>
            </a:pathLst>
          </a:custGeom>
          <a:solidFill>
            <a:schemeClr val="accent1">
              <a:lumMod val="60000"/>
              <a:lumOff val="40000"/>
            </a:schemeClr>
          </a:solidFill>
          <a:ln w="19050">
            <a:solidFill>
              <a:srgbClr val="002060"/>
            </a:solidFill>
          </a:ln>
        </p:spPr>
        <p:txBody>
          <a:bodyPr spcFirstLastPara="1" wrap="square" lIns="91425" tIns="91425" rIns="91425" bIns="91425" anchor="ctr" anchorCtr="0">
            <a:noAutofit/>
          </a:bodyPr>
          <a:lstStyle/>
          <a:p>
            <a:pPr lvl="0" algn="ctr">
              <a:buSzPts val="1400"/>
            </a:pPr>
            <a:r>
              <a:rPr lang="en-GB" sz="1800" b="1" dirty="0">
                <a:latin typeface="Calibri" panose="020F0502020204030204" pitchFamily="34" charset="0"/>
                <a:cs typeface="Calibri" panose="020F0502020204030204" pitchFamily="34" charset="0"/>
              </a:rPr>
              <a:t>Celebration</a:t>
            </a:r>
          </a:p>
          <a:p>
            <a:pPr lvl="0" algn="ctr">
              <a:lnSpc>
                <a:spcPct val="150000"/>
              </a:lnSpc>
              <a:buSzPts val="1400"/>
            </a:pPr>
            <a:r>
              <a:rPr lang="en-GB" sz="1300" dirty="0">
                <a:latin typeface="Calibri" panose="020F0502020204030204" pitchFamily="34" charset="0"/>
                <a:cs typeface="Calibri" panose="020F0502020204030204" pitchFamily="34" charset="0"/>
              </a:rPr>
              <a:t>Every Friday we hold our “</a:t>
            </a:r>
            <a:r>
              <a:rPr lang="en-GB" sz="1300" b="1" dirty="0" err="1">
                <a:latin typeface="Calibri" panose="020F0502020204030204" pitchFamily="34" charset="0"/>
                <a:cs typeface="Calibri" panose="020F0502020204030204" pitchFamily="34" charset="0"/>
              </a:rPr>
              <a:t>Seren</a:t>
            </a:r>
            <a:r>
              <a:rPr lang="en-GB" sz="1300" b="1" dirty="0">
                <a:latin typeface="Calibri" panose="020F0502020204030204" pitchFamily="34" charset="0"/>
                <a:cs typeface="Calibri" panose="020F0502020204030204" pitchFamily="34" charset="0"/>
              </a:rPr>
              <a:t> </a:t>
            </a:r>
            <a:r>
              <a:rPr lang="en-GB" sz="1300" b="1" dirty="0" err="1">
                <a:latin typeface="Calibri" panose="020F0502020204030204" pitchFamily="34" charset="0"/>
                <a:cs typeface="Calibri" panose="020F0502020204030204" pitchFamily="34" charset="0"/>
              </a:rPr>
              <a:t>Yr</a:t>
            </a:r>
            <a:r>
              <a:rPr lang="en-GB" sz="1300" b="1" dirty="0">
                <a:latin typeface="Calibri" panose="020F0502020204030204" pitchFamily="34" charset="0"/>
                <a:cs typeface="Calibri" panose="020F0502020204030204" pitchFamily="34" charset="0"/>
              </a:rPr>
              <a:t> </a:t>
            </a:r>
            <a:r>
              <a:rPr lang="en-GB" sz="1300" b="1" dirty="0" err="1">
                <a:latin typeface="Calibri" panose="020F0502020204030204" pitchFamily="34" charset="0"/>
                <a:cs typeface="Calibri" panose="020F0502020204030204" pitchFamily="34" charset="0"/>
              </a:rPr>
              <a:t>Wythnos</a:t>
            </a:r>
            <a:r>
              <a:rPr lang="en-GB" sz="1300" dirty="0">
                <a:latin typeface="Calibri" panose="020F0502020204030204" pitchFamily="34" charset="0"/>
                <a:cs typeface="Calibri" panose="020F0502020204030204" pitchFamily="34" charset="0"/>
              </a:rPr>
              <a:t>” (Star of the week) assembly where one child from each class is awarded a certificate for going above and beyond in their learning. This is a lovely assembly where we all get to share each other’s’ achievements. If your child is involved in any outside clubs or lessons and they would like to share any awards, certificates or medals, then please do send them in on a Friday so that we can celebrate with them. </a:t>
            </a:r>
          </a:p>
          <a:p>
            <a:pPr lvl="0" algn="ctr">
              <a:lnSpc>
                <a:spcPct val="150000"/>
              </a:lnSpc>
              <a:buSzPts val="1400"/>
            </a:pPr>
            <a:r>
              <a:rPr lang="en-GB" sz="1300" dirty="0">
                <a:latin typeface="Calibri" panose="020F0502020204030204" pitchFamily="34" charset="0"/>
                <a:cs typeface="Calibri" panose="020F0502020204030204" pitchFamily="34" charset="0"/>
              </a:rPr>
              <a:t>These will also be shared with you in our new </a:t>
            </a:r>
            <a:r>
              <a:rPr lang="en-GB" sz="1300" b="1" u="sng" dirty="0">
                <a:latin typeface="Calibri" panose="020F0502020204030204" pitchFamily="34" charset="0"/>
                <a:cs typeface="Calibri" panose="020F0502020204030204" pitchFamily="34" charset="0"/>
              </a:rPr>
              <a:t>monthly</a:t>
            </a:r>
            <a:r>
              <a:rPr lang="en-GB" sz="1300" dirty="0">
                <a:latin typeface="Calibri" panose="020F0502020204030204" pitchFamily="34" charset="0"/>
                <a:cs typeface="Calibri" panose="020F0502020204030204" pitchFamily="34" charset="0"/>
              </a:rPr>
              <a:t> newsletter</a:t>
            </a:r>
          </a:p>
        </p:txBody>
      </p:sp>
      <p:sp>
        <p:nvSpPr>
          <p:cNvPr id="89" name="Google Shape;89;p1"/>
          <p:cNvSpPr txBox="1"/>
          <p:nvPr/>
        </p:nvSpPr>
        <p:spPr>
          <a:xfrm>
            <a:off x="226391" y="3511106"/>
            <a:ext cx="3478137" cy="4341510"/>
          </a:xfrm>
          <a:prstGeom prst="rect">
            <a:avLst/>
          </a:prstGeom>
          <a:noFill/>
          <a:ln>
            <a:noFill/>
          </a:ln>
        </p:spPr>
        <p:txBody>
          <a:bodyPr spcFirstLastPara="1" wrap="square" lIns="0" tIns="0" rIns="0" bIns="0" anchor="t" anchorCtr="0">
            <a:spAutoFit/>
          </a:bodyPr>
          <a:lstStyle/>
          <a:p>
            <a:pPr lvl="0" algn="ctr">
              <a:lnSpc>
                <a:spcPct val="159172"/>
              </a:lnSpc>
              <a:buSzPts val="1044"/>
            </a:pPr>
            <a:r>
              <a:rPr lang="en-GB" sz="1800" b="1" dirty="0">
                <a:solidFill>
                  <a:schemeClr val="tx1"/>
                </a:solidFill>
                <a:latin typeface="Calibri" panose="020F0502020204030204" pitchFamily="34" charset="0"/>
                <a:ea typeface="Poppins Light"/>
                <a:cs typeface="Calibri" panose="020F0502020204030204" pitchFamily="34" charset="0"/>
                <a:sym typeface="Poppins Light"/>
              </a:rPr>
              <a:t>Thank you!</a:t>
            </a:r>
          </a:p>
          <a:p>
            <a:pPr lvl="0" algn="ctr">
              <a:lnSpc>
                <a:spcPct val="150000"/>
              </a:lnSpc>
              <a:buSzPts val="1044"/>
            </a:pPr>
            <a:r>
              <a:rPr lang="en-GB" sz="1300" dirty="0">
                <a:solidFill>
                  <a:schemeClr val="tx1"/>
                </a:solidFill>
                <a:latin typeface="Calibri" panose="020F0502020204030204" pitchFamily="34" charset="0"/>
                <a:ea typeface="Poppins Light"/>
                <a:cs typeface="Calibri" panose="020F0502020204030204" pitchFamily="34" charset="0"/>
                <a:sym typeface="Poppins Light"/>
              </a:rPr>
              <a:t>I wanted to thank you all again for your welcome over the past two weeks. It has been lovely to speak with so many you and I am looking forward to us working together to make Williamstown Primary School the very best it can be for all of your children. On Thursday </a:t>
            </a:r>
            <a:r>
              <a:rPr lang="en-GB" sz="1300" b="1" dirty="0">
                <a:solidFill>
                  <a:schemeClr val="tx1"/>
                </a:solidFill>
                <a:latin typeface="Calibri" panose="020F0502020204030204" pitchFamily="34" charset="0"/>
                <a:ea typeface="Poppins Light"/>
                <a:cs typeface="Calibri" panose="020F0502020204030204" pitchFamily="34" charset="0"/>
                <a:sym typeface="Poppins Light"/>
              </a:rPr>
              <a:t>12th June at 9:15</a:t>
            </a:r>
            <a:r>
              <a:rPr lang="en-GB" sz="1300" dirty="0">
                <a:solidFill>
                  <a:schemeClr val="tx1"/>
                </a:solidFill>
                <a:latin typeface="Calibri" panose="020F0502020204030204" pitchFamily="34" charset="0"/>
                <a:ea typeface="Poppins Light"/>
                <a:cs typeface="Calibri" panose="020F0502020204030204" pitchFamily="34" charset="0"/>
                <a:sym typeface="Poppins Light"/>
              </a:rPr>
              <a:t>, I will be holding a drop-in coffee morning in our school hall. This will be an opportunity to have a chat about your hopes for the school and ideas on how we can make WPS even better! It would be great to see you there so that I can introduce myself properly and share with you the vision I have for Williamstown Primary School.</a:t>
            </a:r>
          </a:p>
        </p:txBody>
      </p:sp>
      <p:sp>
        <p:nvSpPr>
          <p:cNvPr id="92" name="Google Shape;92;p1"/>
          <p:cNvSpPr txBox="1"/>
          <p:nvPr/>
        </p:nvSpPr>
        <p:spPr>
          <a:xfrm>
            <a:off x="4163328" y="3486493"/>
            <a:ext cx="3190500" cy="387798"/>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Clr>
                <a:srgbClr val="000000"/>
              </a:buClr>
              <a:buSzPts val="2037"/>
              <a:buFont typeface="Arial"/>
              <a:buNone/>
            </a:pPr>
            <a:r>
              <a:rPr lang="en-US" sz="1800" b="1" dirty="0">
                <a:latin typeface="Calibri" panose="020F0502020204030204" pitchFamily="34" charset="0"/>
                <a:cs typeface="Calibri" panose="020F0502020204030204" pitchFamily="34" charset="0"/>
                <a:sym typeface="Poppins ExtraBold"/>
              </a:rPr>
              <a:t>Morning Changes</a:t>
            </a:r>
            <a:endParaRPr sz="1800" b="1" i="0" u="none" strike="noStrike" cap="none" dirty="0">
              <a:solidFill>
                <a:srgbClr val="000000"/>
              </a:solidFill>
              <a:latin typeface="Calibri" panose="020F0502020204030204" pitchFamily="34" charset="0"/>
              <a:cs typeface="Calibri" panose="020F0502020204030204" pitchFamily="34" charset="0"/>
              <a:sym typeface="Arial"/>
            </a:endParaRPr>
          </a:p>
        </p:txBody>
      </p:sp>
      <p:sp>
        <p:nvSpPr>
          <p:cNvPr id="94" name="Google Shape;94;p1"/>
          <p:cNvSpPr txBox="1"/>
          <p:nvPr/>
        </p:nvSpPr>
        <p:spPr>
          <a:xfrm>
            <a:off x="471951" y="7149906"/>
            <a:ext cx="3044100" cy="215400"/>
          </a:xfrm>
          <a:prstGeom prst="rect">
            <a:avLst/>
          </a:prstGeom>
          <a:noFill/>
          <a:ln>
            <a:noFill/>
          </a:ln>
        </p:spPr>
        <p:txBody>
          <a:bodyPr spcFirstLastPara="1" wrap="square" lIns="0" tIns="0" rIns="0" bIns="0" anchor="t" anchorCtr="0">
            <a:spAutoFit/>
          </a:bodyPr>
          <a:lstStyle/>
          <a:p>
            <a:pPr marL="0" marR="0" lvl="0" indent="0" algn="ctr" rtl="0">
              <a:lnSpc>
                <a:spcPct val="140009"/>
              </a:lnSpc>
              <a:spcBef>
                <a:spcPts val="0"/>
              </a:spcBef>
              <a:spcAft>
                <a:spcPts val="0"/>
              </a:spcAft>
              <a:buClr>
                <a:srgbClr val="000000"/>
              </a:buClr>
              <a:buSzPts val="2037"/>
              <a:buFont typeface="Arial"/>
              <a:buNone/>
            </a:pPr>
            <a:endParaRPr sz="1400" b="0" i="0" u="none" strike="noStrike" cap="none">
              <a:solidFill>
                <a:srgbClr val="000000"/>
              </a:solidFill>
              <a:latin typeface="Arial"/>
              <a:ea typeface="Arial"/>
              <a:cs typeface="Arial"/>
              <a:sym typeface="Arial"/>
            </a:endParaRPr>
          </a:p>
        </p:txBody>
      </p:sp>
      <p:sp>
        <p:nvSpPr>
          <p:cNvPr id="96" name="Google Shape;96;p1"/>
          <p:cNvSpPr txBox="1"/>
          <p:nvPr/>
        </p:nvSpPr>
        <p:spPr>
          <a:xfrm>
            <a:off x="446883" y="393017"/>
            <a:ext cx="6661148" cy="18145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Poppins"/>
                <a:cs typeface="Poppins"/>
                <a:sym typeface="Poppins"/>
              </a:rPr>
              <a:t>WPS NEWS</a:t>
            </a:r>
          </a:p>
          <a:p>
            <a:pPr marL="0" marR="0" lvl="0" indent="0" algn="ctr" rtl="0">
              <a:lnSpc>
                <a:spcPct val="100000"/>
              </a:lnSpc>
              <a:spcBef>
                <a:spcPts val="0"/>
              </a:spcBef>
              <a:spcAft>
                <a:spcPts val="0"/>
              </a:spcAft>
              <a:buClr>
                <a:srgbClr val="000000"/>
              </a:buClr>
              <a:buSzPts val="5896"/>
              <a:buFont typeface="Arial"/>
              <a:buNone/>
            </a:pPr>
            <a:r>
              <a:rPr lang="en-US" sz="5896" b="1" i="0" u="none" strike="noStrike" cap="none" dirty="0">
                <a:solidFill>
                  <a:srgbClr val="FFCC01"/>
                </a:solidFill>
                <a:latin typeface="Poppins"/>
                <a:ea typeface="Arial"/>
                <a:cs typeface="Poppins"/>
                <a:sym typeface="Poppins"/>
              </a:rPr>
              <a:t>May 2025</a:t>
            </a:r>
            <a:endParaRPr sz="1400" b="0" i="0" u="none" strike="noStrike" cap="none" dirty="0">
              <a:solidFill>
                <a:srgbClr val="000000"/>
              </a:solidFill>
              <a:latin typeface="Arial"/>
              <a:ea typeface="Arial"/>
              <a:cs typeface="Arial"/>
              <a:sym typeface="Arial"/>
            </a:endParaRPr>
          </a:p>
        </p:txBody>
      </p:sp>
      <p:sp>
        <p:nvSpPr>
          <p:cNvPr id="98" name="Google Shape;98;p1"/>
          <p:cNvSpPr txBox="1"/>
          <p:nvPr/>
        </p:nvSpPr>
        <p:spPr>
          <a:xfrm>
            <a:off x="4092527" y="3593133"/>
            <a:ext cx="3303000" cy="2675732"/>
          </a:xfrm>
          <a:prstGeom prst="rect">
            <a:avLst/>
          </a:prstGeom>
          <a:noFill/>
          <a:ln>
            <a:noFill/>
          </a:ln>
        </p:spPr>
        <p:txBody>
          <a:bodyPr spcFirstLastPara="1" wrap="square" lIns="0" tIns="0" rIns="0" bIns="0" anchor="t" anchorCtr="0">
            <a:spAutoFit/>
          </a:bodyPr>
          <a:lstStyle/>
          <a:p>
            <a:pPr marL="0" marR="0" lvl="0" indent="0" algn="ctr" rtl="0">
              <a:lnSpc>
                <a:spcPct val="140016"/>
              </a:lnSpc>
              <a:spcBef>
                <a:spcPts val="0"/>
              </a:spcBef>
              <a:spcAft>
                <a:spcPts val="0"/>
              </a:spcAft>
              <a:buClr>
                <a:srgbClr val="000000"/>
              </a:buClr>
              <a:buSzPts val="1242"/>
              <a:buFont typeface="Arial"/>
              <a:buNone/>
            </a:pPr>
            <a:endParaRPr sz="1242" dirty="0">
              <a:latin typeface="Calibri" panose="020F0502020204030204" pitchFamily="34" charset="0"/>
              <a:ea typeface="Open Sans Light"/>
              <a:cs typeface="Calibri" panose="020F0502020204030204" pitchFamily="34" charset="0"/>
              <a:sym typeface="Open Sans Light"/>
            </a:endParaRPr>
          </a:p>
          <a:p>
            <a:pPr lvl="0" algn="ctr">
              <a:lnSpc>
                <a:spcPct val="140016"/>
              </a:lnSpc>
              <a:buSzPts val="1242"/>
            </a:pPr>
            <a:r>
              <a:rPr lang="en-GB" sz="1242" dirty="0">
                <a:latin typeface="Calibri" panose="020F0502020204030204" pitchFamily="34" charset="0"/>
                <a:ea typeface="Open Sans Light"/>
                <a:cs typeface="Calibri" panose="020F0502020204030204" pitchFamily="34" charset="0"/>
                <a:sym typeface="Open Sans Light"/>
              </a:rPr>
              <a:t>From </a:t>
            </a:r>
            <a:r>
              <a:rPr lang="en-GB" sz="1242" b="1" dirty="0">
                <a:latin typeface="Calibri" panose="020F0502020204030204" pitchFamily="34" charset="0"/>
                <a:ea typeface="Open Sans Light"/>
                <a:cs typeface="Calibri" panose="020F0502020204030204" pitchFamily="34" charset="0"/>
                <a:sym typeface="Open Sans Light"/>
              </a:rPr>
              <a:t>Monday 2nd June </a:t>
            </a:r>
            <a:r>
              <a:rPr lang="en-GB" sz="1242" dirty="0">
                <a:latin typeface="Calibri" panose="020F0502020204030204" pitchFamily="34" charset="0"/>
                <a:ea typeface="Open Sans Light"/>
                <a:cs typeface="Calibri" panose="020F0502020204030204" pitchFamily="34" charset="0"/>
                <a:sym typeface="Open Sans Light"/>
              </a:rPr>
              <a:t>we will be changing our morning drop-off times. All children across the school will now be able to enter their classrooms from </a:t>
            </a:r>
            <a:r>
              <a:rPr lang="en-GB" sz="1242" b="1" dirty="0">
                <a:latin typeface="Calibri" panose="020F0502020204030204" pitchFamily="34" charset="0"/>
                <a:ea typeface="Open Sans Light"/>
                <a:cs typeface="Calibri" panose="020F0502020204030204" pitchFamily="34" charset="0"/>
                <a:sym typeface="Open Sans Light"/>
              </a:rPr>
              <a:t>8:50 am (Gates will open at 8:45 and close at 9:00am)</a:t>
            </a:r>
            <a:r>
              <a:rPr lang="en-GB" sz="1242" dirty="0">
                <a:latin typeface="Calibri" panose="020F0502020204030204" pitchFamily="34" charset="0"/>
                <a:ea typeface="Open Sans Light"/>
                <a:cs typeface="Calibri" panose="020F0502020204030204" pitchFamily="34" charset="0"/>
                <a:sym typeface="Open Sans Light"/>
              </a:rPr>
              <a:t>. This has been done to make the morning drop-off routines that little bit easier for you. Any child arriving after this time, will need to come through the main entrance.  </a:t>
            </a:r>
          </a:p>
          <a:p>
            <a:pPr lvl="0" algn="ctr">
              <a:lnSpc>
                <a:spcPct val="140016"/>
              </a:lnSpc>
              <a:buSzPts val="1242"/>
            </a:pPr>
            <a:r>
              <a:rPr lang="en-GB" sz="1242" dirty="0">
                <a:latin typeface="Calibri" panose="020F0502020204030204" pitchFamily="34" charset="0"/>
                <a:ea typeface="Open Sans Light"/>
                <a:cs typeface="Calibri" panose="020F0502020204030204" pitchFamily="34" charset="0"/>
                <a:sym typeface="Open Sans Light"/>
              </a:rPr>
              <a:t>A further letter will follow next week. </a:t>
            </a:r>
            <a:endParaRPr sz="1242" dirty="0">
              <a:latin typeface="Calibri" panose="020F0502020204030204" pitchFamily="34" charset="0"/>
              <a:ea typeface="Open Sans Light"/>
              <a:cs typeface="Calibri" panose="020F0502020204030204" pitchFamily="34" charset="0"/>
              <a:sym typeface="Open Sans Light"/>
            </a:endParaRPr>
          </a:p>
        </p:txBody>
      </p:sp>
      <p:sp>
        <p:nvSpPr>
          <p:cNvPr id="99" name="Google Shape;99;p1"/>
          <p:cNvSpPr/>
          <p:nvPr/>
        </p:nvSpPr>
        <p:spPr>
          <a:xfrm>
            <a:off x="133030" y="8055738"/>
            <a:ext cx="3744832" cy="2516715"/>
          </a:xfrm>
          <a:custGeom>
            <a:avLst/>
            <a:gdLst/>
            <a:ahLst/>
            <a:cxnLst/>
            <a:rect l="l" t="t" r="r" b="b"/>
            <a:pathLst>
              <a:path w="7250890" h="3811312" extrusionOk="0">
                <a:moveTo>
                  <a:pt x="6946090" y="0"/>
                </a:moveTo>
                <a:lnTo>
                  <a:pt x="304800" y="0"/>
                </a:lnTo>
                <a:cubicBezTo>
                  <a:pt x="135890" y="0"/>
                  <a:pt x="0" y="135890"/>
                  <a:pt x="0" y="304800"/>
                </a:cubicBezTo>
                <a:lnTo>
                  <a:pt x="0" y="3506512"/>
                </a:lnTo>
                <a:cubicBezTo>
                  <a:pt x="0" y="3675423"/>
                  <a:pt x="135890" y="3811312"/>
                  <a:pt x="304800" y="3811312"/>
                </a:cubicBezTo>
                <a:lnTo>
                  <a:pt x="6946090" y="3811312"/>
                </a:lnTo>
                <a:cubicBezTo>
                  <a:pt x="7115000" y="3811312"/>
                  <a:pt x="7250890" y="3675423"/>
                  <a:pt x="7250890" y="3506512"/>
                </a:cubicBezTo>
                <a:lnTo>
                  <a:pt x="7250890" y="304800"/>
                </a:lnTo>
                <a:cubicBezTo>
                  <a:pt x="7250890" y="135890"/>
                  <a:pt x="7115000" y="0"/>
                  <a:pt x="6946090" y="0"/>
                </a:cubicBezTo>
                <a:close/>
              </a:path>
            </a:pathLst>
          </a:custGeom>
          <a:solidFill>
            <a:srgbClr val="F5C753"/>
          </a:solidFill>
          <a:ln w="19050">
            <a:solidFill>
              <a:schemeClr val="tx1"/>
            </a:solid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100" name="Google Shape;100;p1"/>
          <p:cNvSpPr txBox="1"/>
          <p:nvPr/>
        </p:nvSpPr>
        <p:spPr>
          <a:xfrm>
            <a:off x="589059" y="8055738"/>
            <a:ext cx="2752800" cy="340734"/>
          </a:xfrm>
          <a:prstGeom prst="rect">
            <a:avLst/>
          </a:prstGeom>
          <a:noFill/>
          <a:ln>
            <a:noFill/>
          </a:ln>
        </p:spPr>
        <p:txBody>
          <a:bodyPr spcFirstLastPara="1" wrap="square" lIns="0" tIns="0" rIns="0" bIns="0" anchor="t" anchorCtr="0">
            <a:spAutoFit/>
          </a:bodyPr>
          <a:lstStyle/>
          <a:p>
            <a:pPr marL="0" marR="0" lvl="0" indent="0" algn="ctr" rtl="0">
              <a:lnSpc>
                <a:spcPct val="123000"/>
              </a:lnSpc>
              <a:spcBef>
                <a:spcPts val="0"/>
              </a:spcBef>
              <a:spcAft>
                <a:spcPts val="0"/>
              </a:spcAft>
              <a:buClr>
                <a:srgbClr val="000000"/>
              </a:buClr>
              <a:buSzPts val="2000"/>
              <a:buFont typeface="Arial"/>
              <a:buNone/>
            </a:pPr>
            <a:r>
              <a:rPr lang="en-US" sz="1800" b="1" dirty="0">
                <a:latin typeface="Calibri" panose="020F0502020204030204" pitchFamily="34" charset="0"/>
                <a:ea typeface="Poppins ExtraBold"/>
                <a:cs typeface="Calibri" panose="020F0502020204030204" pitchFamily="34" charset="0"/>
                <a:sym typeface="Poppins ExtraBold"/>
              </a:rPr>
              <a:t>Safeguarding Team</a:t>
            </a:r>
            <a:endParaRPr sz="1200" b="1" i="0" u="none" strike="noStrike" cap="none" dirty="0">
              <a:solidFill>
                <a:srgbClr val="000000"/>
              </a:solidFill>
              <a:latin typeface="Calibri" panose="020F0502020204030204" pitchFamily="34" charset="0"/>
              <a:cs typeface="Calibri" panose="020F0502020204030204" pitchFamily="34" charset="0"/>
              <a:sym typeface="Arial"/>
            </a:endParaRPr>
          </a:p>
        </p:txBody>
      </p:sp>
      <p:sp>
        <p:nvSpPr>
          <p:cNvPr id="101" name="Google Shape;101;p1"/>
          <p:cNvSpPr txBox="1"/>
          <p:nvPr/>
        </p:nvSpPr>
        <p:spPr>
          <a:xfrm>
            <a:off x="179710" y="8449380"/>
            <a:ext cx="3651470" cy="2344360"/>
          </a:xfrm>
          <a:prstGeom prst="rect">
            <a:avLst/>
          </a:prstGeom>
          <a:noFill/>
          <a:ln>
            <a:noFill/>
          </a:ln>
        </p:spPr>
        <p:txBody>
          <a:bodyPr spcFirstLastPara="1" wrap="square" lIns="0" tIns="0" rIns="0" bIns="0" anchor="t" anchorCtr="0">
            <a:spAutoFit/>
          </a:bodyPr>
          <a:lstStyle/>
          <a:p>
            <a:pPr marL="0" marR="0" lvl="0" indent="0" algn="ctr" rtl="0">
              <a:lnSpc>
                <a:spcPct val="140067"/>
              </a:lnSpc>
              <a:spcBef>
                <a:spcPts val="0"/>
              </a:spcBef>
              <a:spcAft>
                <a:spcPts val="0"/>
              </a:spcAft>
              <a:buClr>
                <a:srgbClr val="000000"/>
              </a:buClr>
              <a:buSzPts val="991"/>
              <a:buFont typeface="Arial"/>
              <a:buNone/>
            </a:pPr>
            <a:r>
              <a:rPr lang="en-US" sz="1300" dirty="0">
                <a:latin typeface="Calibri" panose="020F0502020204030204" pitchFamily="34" charset="0"/>
                <a:ea typeface="Open Sans Light"/>
                <a:cs typeface="Calibri" panose="020F0502020204030204" pitchFamily="34" charset="0"/>
                <a:sym typeface="Open Sans Light"/>
              </a:rPr>
              <a:t>We all have a duty of care to make sure every child is free from neglect or abuse. If you have any concerns, then you can talk confidently to a member of our Safeguarding team.  Mr. Anstee </a:t>
            </a:r>
            <a:r>
              <a:rPr lang="en-US" sz="1300" b="1" dirty="0">
                <a:latin typeface="Calibri" panose="020F0502020204030204" pitchFamily="34" charset="0"/>
                <a:ea typeface="Open Sans"/>
                <a:cs typeface="Calibri" panose="020F0502020204030204" pitchFamily="34" charset="0"/>
                <a:sym typeface="Open Sans"/>
              </a:rPr>
              <a:t>(Safeguarding Lead)</a:t>
            </a:r>
            <a:r>
              <a:rPr lang="en-US" sz="1300" dirty="0">
                <a:latin typeface="Calibri" panose="020F0502020204030204" pitchFamily="34" charset="0"/>
                <a:ea typeface="Open Sans Light"/>
                <a:cs typeface="Calibri" panose="020F0502020204030204" pitchFamily="34" charset="0"/>
                <a:sym typeface="Open Sans Light"/>
              </a:rPr>
              <a:t>, Mrs. Brown, Mr. Lewis, Mrs. Clement and Mrs. Thomas  Samantha Morgan is our </a:t>
            </a:r>
            <a:r>
              <a:rPr lang="en-US" sz="1300" b="1" dirty="0">
                <a:latin typeface="Calibri" panose="020F0502020204030204" pitchFamily="34" charset="0"/>
                <a:ea typeface="Open Sans"/>
                <a:cs typeface="Calibri" panose="020F0502020204030204" pitchFamily="34" charset="0"/>
                <a:sym typeface="Open Sans"/>
              </a:rPr>
              <a:t>Safeguarding Lead Governor</a:t>
            </a:r>
            <a:endParaRPr sz="1300" b="1" i="0" u="none" strike="noStrike" cap="none" dirty="0">
              <a:solidFill>
                <a:srgbClr val="000000"/>
              </a:solidFill>
              <a:latin typeface="Calibri" panose="020F0502020204030204" pitchFamily="34" charset="0"/>
              <a:cs typeface="Calibri" panose="020F0502020204030204" pitchFamily="34" charset="0"/>
            </a:endParaRPr>
          </a:p>
          <a:p>
            <a:pPr marL="0" marR="0" lvl="0" indent="0" algn="ctr" rtl="0">
              <a:lnSpc>
                <a:spcPct val="140067"/>
              </a:lnSpc>
              <a:spcBef>
                <a:spcPts val="0"/>
              </a:spcBef>
              <a:spcAft>
                <a:spcPts val="0"/>
              </a:spcAft>
              <a:buClr>
                <a:srgbClr val="000000"/>
              </a:buClr>
              <a:buSzPts val="891"/>
              <a:buFont typeface="Arial"/>
              <a:buNone/>
            </a:pPr>
            <a:endParaRPr sz="891" b="0" i="0" u="none" strike="noStrike" cap="none" dirty="0">
              <a:solidFill>
                <a:srgbClr val="000000"/>
              </a:solidFill>
              <a:latin typeface="Open Sans Light"/>
              <a:ea typeface="Open Sans Light"/>
              <a:cs typeface="Open Sans Light"/>
              <a:sym typeface="Open Sans Light"/>
            </a:endParaRPr>
          </a:p>
          <a:p>
            <a:pPr marL="0" marR="0" lvl="0" indent="0" algn="ctr" rtl="0">
              <a:lnSpc>
                <a:spcPct val="140067"/>
              </a:lnSpc>
              <a:spcBef>
                <a:spcPts val="0"/>
              </a:spcBef>
              <a:spcAft>
                <a:spcPts val="0"/>
              </a:spcAft>
              <a:buClr>
                <a:srgbClr val="000000"/>
              </a:buClr>
              <a:buSzPts val="891"/>
              <a:buFont typeface="Arial"/>
              <a:buNone/>
            </a:pPr>
            <a:endParaRPr sz="891" b="0" i="0" u="none" strike="noStrike" cap="none" dirty="0">
              <a:solidFill>
                <a:srgbClr val="000000"/>
              </a:solidFill>
              <a:latin typeface="Open Sans Light"/>
              <a:ea typeface="Open Sans Light"/>
              <a:cs typeface="Open Sans Light"/>
              <a:sym typeface="Open Sans Light"/>
            </a:endParaRPr>
          </a:p>
        </p:txBody>
      </p:sp>
      <p:sp>
        <p:nvSpPr>
          <p:cNvPr id="4" name="Rectangle 3">
            <a:extLst>
              <a:ext uri="{FF2B5EF4-FFF2-40B4-BE49-F238E27FC236}">
                <a16:creationId xmlns:a16="http://schemas.microsoft.com/office/drawing/2014/main" id="{4AD83F69-2573-4F79-B4B4-934B4DFE1AA6}"/>
              </a:ext>
            </a:extLst>
          </p:cNvPr>
          <p:cNvSpPr/>
          <p:nvPr/>
        </p:nvSpPr>
        <p:spPr>
          <a:xfrm>
            <a:off x="471951" y="2522488"/>
            <a:ext cx="6651945" cy="646331"/>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ctr"/>
            <a:r>
              <a:rPr lang="en-GB" sz="1200" dirty="0">
                <a:solidFill>
                  <a:schemeClr val="tx1"/>
                </a:solidFill>
                <a:latin typeface="Calibri" panose="020F0502020204030204" pitchFamily="34" charset="0"/>
                <a:cs typeface="Calibri" panose="020F0502020204030204" pitchFamily="34" charset="0"/>
              </a:rPr>
              <a:t>"A school is strongest when everyone—staff, pupils, families, and governors—works as one. Together, we create a community where every child can thrive, every voice is heard, and every effort makes a difference."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
            <a:extLst>
              <a:ext uri="{FF2B5EF4-FFF2-40B4-BE49-F238E27FC236}">
                <a16:creationId xmlns:a16="http://schemas.microsoft.com/office/drawing/2014/main" id="{DB013A6C-35D0-498E-824D-24B93838592E}"/>
              </a:ext>
            </a:extLst>
          </p:cNvPr>
          <p:cNvSpPr>
            <a:spLocks noChangeArrowheads="1"/>
          </p:cNvSpPr>
          <p:nvPr/>
        </p:nvSpPr>
        <p:spPr bwMode="auto">
          <a:xfrm>
            <a:off x="806449" y="4436557"/>
            <a:ext cx="5867400" cy="10847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345966" rIns="91440" bIns="149178"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900" b="1" i="0" u="none" strike="noStrike" kern="1200" cap="none" spc="0" normalizeH="0" baseline="0" noProof="0" dirty="0">
                <a:ln>
                  <a:noFill/>
                </a:ln>
                <a:solidFill>
                  <a:srgbClr val="1F497D"/>
                </a:solidFill>
                <a:effectLst/>
                <a:uLnTx/>
                <a:uFillTx/>
                <a:latin typeface="Calibri"/>
                <a:ea typeface="+mn-ea"/>
                <a:cs typeface="+mn-cs"/>
              </a:rPr>
              <a:t>School term date for next academic year 2025/2026 – INSET dates for next year will follow shortly</a:t>
            </a:r>
          </a:p>
        </p:txBody>
      </p:sp>
      <p:sp>
        <p:nvSpPr>
          <p:cNvPr id="5" name="Freeform 5"/>
          <p:cNvSpPr/>
          <p:nvPr/>
        </p:nvSpPr>
        <p:spPr>
          <a:xfrm flipH="1">
            <a:off x="-11278" y="8935761"/>
            <a:ext cx="7601326" cy="1805799"/>
          </a:xfrm>
          <a:custGeom>
            <a:avLst/>
            <a:gdLst/>
            <a:ahLst/>
            <a:cxnLst/>
            <a:rect l="l" t="t" r="r" b="b"/>
            <a:pathLst>
              <a:path w="9069174" h="3219557">
                <a:moveTo>
                  <a:pt x="9069175" y="0"/>
                </a:moveTo>
                <a:lnTo>
                  <a:pt x="0" y="0"/>
                </a:lnTo>
                <a:lnTo>
                  <a:pt x="0" y="3219556"/>
                </a:lnTo>
                <a:lnTo>
                  <a:pt x="9069175" y="3219556"/>
                </a:lnTo>
                <a:lnTo>
                  <a:pt x="9069175"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TextBox 7"/>
          <p:cNvSpPr txBox="1"/>
          <p:nvPr/>
        </p:nvSpPr>
        <p:spPr>
          <a:xfrm>
            <a:off x="250502" y="1035901"/>
            <a:ext cx="6979295" cy="3907095"/>
          </a:xfrm>
          <a:prstGeom prst="rect">
            <a:avLst/>
          </a:prstGeom>
        </p:spPr>
        <p:txBody>
          <a:bodyPr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rPr>
              <a:t>Dates for the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28326E"/>
              </a:solidFill>
              <a:effectLst/>
              <a:uLnTx/>
              <a:uFillTx/>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Tuesday 29</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April – Term Begins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Monday 5</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May – Bank Holiday – school closed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Thursday 22</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nd</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May – Last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srgbClr val="28326E"/>
                </a:solidFill>
                <a:latin typeface="Calibri"/>
                <a:ea typeface="Poppins"/>
                <a:cs typeface="Poppins"/>
                <a:sym typeface="Poppins"/>
              </a:rPr>
              <a:t>Friday 23</a:t>
            </a:r>
            <a:r>
              <a:rPr lang="en-US" sz="1600" kern="1200" baseline="30000" dirty="0">
                <a:solidFill>
                  <a:srgbClr val="28326E"/>
                </a:solidFill>
                <a:latin typeface="Calibri"/>
                <a:ea typeface="Poppins"/>
                <a:cs typeface="Poppins"/>
                <a:sym typeface="Poppins"/>
              </a:rPr>
              <a:t>rd</a:t>
            </a:r>
            <a:r>
              <a:rPr lang="en-US" sz="1600" kern="1200" dirty="0">
                <a:solidFill>
                  <a:srgbClr val="28326E"/>
                </a:solidFill>
                <a:latin typeface="Calibri"/>
                <a:ea typeface="Poppins"/>
                <a:cs typeface="Poppins"/>
                <a:sym typeface="Poppins"/>
              </a:rPr>
              <a:t> May – INSET day – school closed</a:t>
            </a:r>
            <a:endPar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Monday 2</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nd</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June – School returns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2-4</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June Y5 Llangrannog residential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20</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June - Sports Day (More information to follow)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25</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/26</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June – Y6 London residential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4</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July Summer show dress rehearsal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7</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10</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and 11</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July – Y6 Summer Show (More information to follow)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Friday 18</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th</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July – End of Summer Term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Monday 21</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st</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July – INSET day – no school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Wednesday 3</a:t>
            </a:r>
            <a:r>
              <a:rPr kumimoji="0" lang="en-US" sz="1600" b="0" i="0" u="none" strike="noStrike" kern="1200" cap="none" spc="0" normalizeH="0" baseline="30000" noProof="0" dirty="0">
                <a:ln>
                  <a:noFill/>
                </a:ln>
                <a:solidFill>
                  <a:srgbClr val="28326E"/>
                </a:solidFill>
                <a:effectLst/>
                <a:uLnTx/>
                <a:uFillTx/>
                <a:latin typeface="Calibri"/>
                <a:ea typeface="Poppins"/>
                <a:cs typeface="Poppins"/>
                <a:sym typeface="Poppins"/>
              </a:rPr>
              <a:t>rd</a:t>
            </a:r>
            <a:r>
              <a:rPr kumimoji="0" lang="en-US" sz="1600" b="0" i="0" u="none" strike="noStrike" kern="1200" cap="none" spc="0" normalizeH="0" baseline="0" noProof="0" dirty="0">
                <a:ln>
                  <a:noFill/>
                </a:ln>
                <a:solidFill>
                  <a:srgbClr val="28326E"/>
                </a:solidFill>
                <a:effectLst/>
                <a:uLnTx/>
                <a:uFillTx/>
                <a:latin typeface="Calibri"/>
                <a:ea typeface="Poppins"/>
                <a:cs typeface="Poppins"/>
                <a:sym typeface="Poppins"/>
              </a:rPr>
              <a:t> September – School returns</a:t>
            </a:r>
            <a:endParaRPr kumimoji="0" lang="en-US" sz="1800" b="0" i="0" u="none" strike="noStrike" kern="1200" cap="none" spc="0" normalizeH="0" baseline="0" noProof="0" dirty="0">
              <a:ln>
                <a:noFill/>
              </a:ln>
              <a:solidFill>
                <a:srgbClr val="28326E"/>
              </a:solidFill>
              <a:effectLst/>
              <a:uLnTx/>
              <a:uFillTx/>
              <a:latin typeface="Calibri"/>
              <a:ea typeface="Poppins"/>
              <a:cs typeface="Poppins"/>
              <a:sym typeface="Poppins"/>
            </a:endParaRPr>
          </a:p>
          <a:p>
            <a:pPr marL="0" marR="0" lvl="0" indent="0" algn="ctr" defTabSz="914400" rtl="0" eaLnBrk="1" fontAlgn="auto" latinLnBrk="0" hangingPunct="1">
              <a:lnSpc>
                <a:spcPts val="1675"/>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28326E"/>
              </a:solidFill>
              <a:effectLst/>
              <a:uLnTx/>
              <a:uFillTx/>
              <a:latin typeface="Poppins"/>
              <a:ea typeface="Poppins"/>
              <a:cs typeface="Poppins"/>
              <a:sym typeface="Poppins"/>
            </a:endParaRPr>
          </a:p>
        </p:txBody>
      </p:sp>
      <p:sp>
        <p:nvSpPr>
          <p:cNvPr id="13" name="TextBox 13"/>
          <p:cNvSpPr txBox="1"/>
          <p:nvPr/>
        </p:nvSpPr>
        <p:spPr>
          <a:xfrm>
            <a:off x="1820592" y="10048017"/>
            <a:ext cx="3531551" cy="346399"/>
          </a:xfrm>
          <a:prstGeom prst="rect">
            <a:avLst/>
          </a:prstGeom>
        </p:spPr>
        <p:txBody>
          <a:bodyPr lIns="0" tIns="0" rIns="0" bIns="0" rtlCol="0" anchor="t">
            <a:spAutoFit/>
          </a:bodyPr>
          <a:lstStyle/>
          <a:p>
            <a:pPr marL="0" marR="0" lvl="0" indent="0" algn="ctr" defTabSz="914400" rtl="0" eaLnBrk="1" fontAlgn="auto" latinLnBrk="0" hangingPunct="1">
              <a:lnSpc>
                <a:spcPts val="2803"/>
              </a:lnSpc>
              <a:spcBef>
                <a:spcPct val="0"/>
              </a:spcBef>
              <a:spcAft>
                <a:spcPts val="0"/>
              </a:spcAft>
              <a:buClrTx/>
              <a:buSzTx/>
              <a:buFontTx/>
              <a:buNone/>
              <a:tabLst/>
              <a:defRPr/>
            </a:pPr>
            <a:r>
              <a:rPr kumimoji="0" lang="en-US" sz="2002" b="0" i="0" u="none" strike="noStrike" kern="1200" cap="none" spc="-40" normalizeH="0" baseline="0" noProof="0" dirty="0">
                <a:ln>
                  <a:noFill/>
                </a:ln>
                <a:solidFill>
                  <a:srgbClr val="28326E"/>
                </a:solidFill>
                <a:effectLst/>
                <a:uLnTx/>
                <a:uFillTx/>
                <a:latin typeface="Poppins"/>
                <a:ea typeface="Poppins"/>
                <a:cs typeface="Poppins"/>
                <a:sym typeface="Poppins"/>
              </a:rPr>
              <a:t>Making a difference together</a:t>
            </a:r>
          </a:p>
        </p:txBody>
      </p:sp>
      <p:sp>
        <p:nvSpPr>
          <p:cNvPr id="14" name="Freeform 6">
            <a:extLst>
              <a:ext uri="{FF2B5EF4-FFF2-40B4-BE49-F238E27FC236}">
                <a16:creationId xmlns:a16="http://schemas.microsoft.com/office/drawing/2014/main" id="{B3683521-3888-40DE-821A-235ECF0FA8EF}"/>
              </a:ext>
            </a:extLst>
          </p:cNvPr>
          <p:cNvSpPr/>
          <p:nvPr/>
        </p:nvSpPr>
        <p:spPr>
          <a:xfrm>
            <a:off x="-3882557" y="399919"/>
            <a:ext cx="807325" cy="819916"/>
          </a:xfrm>
          <a:custGeom>
            <a:avLst/>
            <a:gdLst/>
            <a:ahLst/>
            <a:cxnLst/>
            <a:rect l="l" t="t" r="r" b="b"/>
            <a:pathLst>
              <a:path w="1028592" h="1258513">
                <a:moveTo>
                  <a:pt x="0" y="0"/>
                </a:moveTo>
                <a:lnTo>
                  <a:pt x="1028592" y="0"/>
                </a:lnTo>
                <a:lnTo>
                  <a:pt x="1028592" y="1258513"/>
                </a:lnTo>
                <a:lnTo>
                  <a:pt x="0" y="1258513"/>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prstClr val="black"/>
                </a:solidFill>
                <a:latin typeface="Calibri"/>
                <a:ea typeface="+mn-ea"/>
                <a:cs typeface="+mn-cs"/>
              </a:rPr>
              <a:t>=</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15" name="Table 14">
            <a:extLst>
              <a:ext uri="{FF2B5EF4-FFF2-40B4-BE49-F238E27FC236}">
                <a16:creationId xmlns:a16="http://schemas.microsoft.com/office/drawing/2014/main" id="{22FC724B-1B88-4B40-8A4F-52BB6FC33061}"/>
              </a:ext>
            </a:extLst>
          </p:cNvPr>
          <p:cNvGraphicFramePr>
            <a:graphicFrameLocks noGrp="1"/>
          </p:cNvGraphicFramePr>
          <p:nvPr>
            <p:extLst>
              <p:ext uri="{D42A27DB-BD31-4B8C-83A1-F6EECF244321}">
                <p14:modId xmlns:p14="http://schemas.microsoft.com/office/powerpoint/2010/main" val="3422478986"/>
              </p:ext>
            </p:extLst>
          </p:nvPr>
        </p:nvGraphicFramePr>
        <p:xfrm>
          <a:off x="1618604" y="5499827"/>
          <a:ext cx="4243089" cy="4525960"/>
        </p:xfrm>
        <a:graphic>
          <a:graphicData uri="http://schemas.openxmlformats.org/drawingml/2006/table">
            <a:tbl>
              <a:tblPr/>
              <a:tblGrid>
                <a:gridCol w="1414363">
                  <a:extLst>
                    <a:ext uri="{9D8B030D-6E8A-4147-A177-3AD203B41FA5}">
                      <a16:colId xmlns:a16="http://schemas.microsoft.com/office/drawing/2014/main" val="1282844875"/>
                    </a:ext>
                  </a:extLst>
                </a:gridCol>
                <a:gridCol w="1414363">
                  <a:extLst>
                    <a:ext uri="{9D8B030D-6E8A-4147-A177-3AD203B41FA5}">
                      <a16:colId xmlns:a16="http://schemas.microsoft.com/office/drawing/2014/main" val="927889167"/>
                    </a:ext>
                  </a:extLst>
                </a:gridCol>
                <a:gridCol w="1414363">
                  <a:extLst>
                    <a:ext uri="{9D8B030D-6E8A-4147-A177-3AD203B41FA5}">
                      <a16:colId xmlns:a16="http://schemas.microsoft.com/office/drawing/2014/main" val="3190776720"/>
                    </a:ext>
                  </a:extLst>
                </a:gridCol>
              </a:tblGrid>
              <a:tr h="264014">
                <a:tc>
                  <a:txBody>
                    <a:bodyPr/>
                    <a:lstStyle/>
                    <a:p>
                      <a:pPr algn="ctr" fontAlgn="t"/>
                      <a:r>
                        <a:rPr lang="en-GB" sz="1100" b="1" dirty="0">
                          <a:solidFill>
                            <a:schemeClr val="tx2"/>
                          </a:solidFill>
                          <a:effectLst/>
                        </a:rPr>
                        <a:t>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tc>
                  <a:txBody>
                    <a:bodyPr/>
                    <a:lstStyle/>
                    <a:p>
                      <a:pPr algn="ctr" fontAlgn="t"/>
                      <a:r>
                        <a:rPr lang="en-GB" sz="1100" b="1">
                          <a:solidFill>
                            <a:schemeClr val="tx2"/>
                          </a:solidFill>
                          <a:effectLst/>
                        </a:rPr>
                        <a:t>From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tc>
                  <a:txBody>
                    <a:bodyPr/>
                    <a:lstStyle/>
                    <a:p>
                      <a:pPr algn="ctr" fontAlgn="t"/>
                      <a:r>
                        <a:rPr lang="en-GB" sz="1100" b="1">
                          <a:solidFill>
                            <a:schemeClr val="tx2"/>
                          </a:solidFill>
                          <a:effectLst/>
                        </a:rPr>
                        <a:t>To</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a:noFill/>
                    </a:lnT>
                    <a:lnB w="9525" cap="flat" cmpd="sng" algn="ctr">
                      <a:solidFill>
                        <a:srgbClr val="93C7CC"/>
                      </a:solidFill>
                      <a:prstDash val="solid"/>
                      <a:round/>
                      <a:headEnd type="none" w="med" len="med"/>
                      <a:tailEnd type="none" w="med" len="med"/>
                    </a:lnB>
                    <a:solidFill>
                      <a:srgbClr val="CCE9ED"/>
                    </a:solidFill>
                  </a:tcPr>
                </a:tc>
                <a:extLst>
                  <a:ext uri="{0D108BD9-81ED-4DB2-BD59-A6C34878D82A}">
                    <a16:rowId xmlns:a16="http://schemas.microsoft.com/office/drawing/2014/main" val="982819404"/>
                  </a:ext>
                </a:extLst>
              </a:tr>
              <a:tr h="433738">
                <a:tc>
                  <a:txBody>
                    <a:bodyPr/>
                    <a:lstStyle/>
                    <a:p>
                      <a:pPr algn="ctr" fontAlgn="t"/>
                      <a:r>
                        <a:rPr lang="en-GB" sz="1100" b="0">
                          <a:solidFill>
                            <a:schemeClr val="tx2"/>
                          </a:solidFill>
                          <a:effectLst/>
                        </a:rPr>
                        <a:t>Autumn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September 1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October 24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446867094"/>
                  </a:ext>
                </a:extLst>
              </a:tr>
              <a:tr h="433738">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October 27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Friday, October 31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079915767"/>
                  </a:ext>
                </a:extLst>
              </a:tr>
              <a:tr h="433738">
                <a:tc>
                  <a:txBody>
                    <a:bodyPr/>
                    <a:lstStyle/>
                    <a:p>
                      <a:pPr algn="ctr" fontAlgn="t"/>
                      <a:r>
                        <a:rPr lang="en-GB" sz="1100" b="0">
                          <a:solidFill>
                            <a:schemeClr val="tx2"/>
                          </a:solidFill>
                          <a:effectLst/>
                        </a:rPr>
                        <a:t>Autumn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November 3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December 19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3425540265"/>
                  </a:ext>
                </a:extLst>
              </a:tr>
              <a:tr h="433738">
                <a:tc>
                  <a:txBody>
                    <a:bodyPr/>
                    <a:lstStyle/>
                    <a:p>
                      <a:pPr algn="ctr" fontAlgn="t"/>
                      <a:r>
                        <a:rPr lang="en-GB" sz="1100" b="0">
                          <a:solidFill>
                            <a:schemeClr val="tx2"/>
                          </a:solidFill>
                          <a:effectLst/>
                        </a:rPr>
                        <a:t>Christmas Holidays</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December 22 2025</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January 2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691221672"/>
                  </a:ext>
                </a:extLst>
              </a:tr>
              <a:tr h="433738">
                <a:tc>
                  <a:txBody>
                    <a:bodyPr/>
                    <a:lstStyle/>
                    <a:p>
                      <a:pPr algn="ctr" fontAlgn="t"/>
                      <a:r>
                        <a:rPr lang="en-GB" sz="1100" b="0">
                          <a:solidFill>
                            <a:schemeClr val="tx2"/>
                          </a:solidFill>
                          <a:effectLst/>
                        </a:rPr>
                        <a:t>Spring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January 5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February 13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1133361015"/>
                  </a:ext>
                </a:extLst>
              </a:tr>
              <a:tr h="433738">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February 16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February 20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4113413212"/>
                  </a:ext>
                </a:extLst>
              </a:tr>
              <a:tr h="433738">
                <a:tc>
                  <a:txBody>
                    <a:bodyPr/>
                    <a:lstStyle/>
                    <a:p>
                      <a:pPr algn="ctr" fontAlgn="t"/>
                      <a:r>
                        <a:rPr lang="en-GB" sz="1100" b="0">
                          <a:solidFill>
                            <a:schemeClr val="tx2"/>
                          </a:solidFill>
                          <a:effectLst/>
                        </a:rPr>
                        <a:t>Spring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February 23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March 27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1108429986"/>
                  </a:ext>
                </a:extLst>
              </a:tr>
              <a:tr h="433738">
                <a:tc>
                  <a:txBody>
                    <a:bodyPr/>
                    <a:lstStyle/>
                    <a:p>
                      <a:pPr algn="ctr" fontAlgn="t"/>
                      <a:r>
                        <a:rPr lang="en-GB" sz="1100" b="0">
                          <a:solidFill>
                            <a:schemeClr val="tx2"/>
                          </a:solidFill>
                          <a:effectLst/>
                        </a:rPr>
                        <a:t>Easter Holidays</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March 30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April 10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898148718"/>
                  </a:ext>
                </a:extLst>
              </a:tr>
              <a:tr h="264014">
                <a:tc>
                  <a:txBody>
                    <a:bodyPr/>
                    <a:lstStyle/>
                    <a:p>
                      <a:pPr algn="ctr" fontAlgn="t"/>
                      <a:r>
                        <a:rPr lang="en-GB" sz="1100" b="0">
                          <a:solidFill>
                            <a:schemeClr val="tx2"/>
                          </a:solidFill>
                          <a:effectLst/>
                        </a:rPr>
                        <a:t>Summer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April 13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May 22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2765565236"/>
                  </a:ext>
                </a:extLst>
              </a:tr>
              <a:tr h="264014">
                <a:tc>
                  <a:txBody>
                    <a:bodyPr/>
                    <a:lstStyle/>
                    <a:p>
                      <a:pPr algn="ctr" fontAlgn="t"/>
                      <a:r>
                        <a:rPr lang="en-GB" sz="1100" b="0">
                          <a:solidFill>
                            <a:schemeClr val="tx2"/>
                          </a:solidFill>
                          <a:effectLst/>
                        </a:rPr>
                        <a:t>Half Term</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Monday, May 25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a:solidFill>
                            <a:schemeClr val="tx2"/>
                          </a:solidFill>
                          <a:effectLst/>
                        </a:rPr>
                        <a:t>Friday, May 29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860646451"/>
                  </a:ext>
                </a:extLst>
              </a:tr>
              <a:tr h="264014">
                <a:tc>
                  <a:txBody>
                    <a:bodyPr/>
                    <a:lstStyle/>
                    <a:p>
                      <a:pPr algn="ctr" fontAlgn="t"/>
                      <a:r>
                        <a:rPr lang="en-GB" sz="1100" b="0" dirty="0">
                          <a:solidFill>
                            <a:schemeClr val="tx2"/>
                          </a:solidFill>
                          <a:effectLst/>
                        </a:rPr>
                        <a:t>Summer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June 1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tc>
                  <a:txBody>
                    <a:bodyPr/>
                    <a:lstStyle/>
                    <a:p>
                      <a:pPr algn="ctr" fontAlgn="t"/>
                      <a:r>
                        <a:rPr lang="en-GB" sz="1100" b="0" dirty="0">
                          <a:solidFill>
                            <a:schemeClr val="tx2"/>
                          </a:solidFill>
                          <a:effectLst/>
                        </a:rPr>
                        <a:t>Monday, July 20 2026</a:t>
                      </a:r>
                    </a:p>
                  </a:txBody>
                  <a:tcPr marL="47145" marR="47145" marT="47145" marB="47145">
                    <a:lnL w="9525" cap="flat" cmpd="sng" algn="ctr">
                      <a:solidFill>
                        <a:srgbClr val="93C7CC"/>
                      </a:solidFill>
                      <a:prstDash val="solid"/>
                      <a:round/>
                      <a:headEnd type="none" w="med" len="med"/>
                      <a:tailEnd type="none" w="med" len="med"/>
                    </a:lnL>
                    <a:lnR w="9525" cap="flat" cmpd="sng" algn="ctr">
                      <a:solidFill>
                        <a:srgbClr val="93C7CC"/>
                      </a:solidFill>
                      <a:prstDash val="solid"/>
                      <a:round/>
                      <a:headEnd type="none" w="med" len="med"/>
                      <a:tailEnd type="none" w="med" len="med"/>
                    </a:lnR>
                    <a:lnT w="9525" cap="flat" cmpd="sng" algn="ctr">
                      <a:solidFill>
                        <a:srgbClr val="93C7CC"/>
                      </a:solidFill>
                      <a:prstDash val="solid"/>
                      <a:round/>
                      <a:headEnd type="none" w="med" len="med"/>
                      <a:tailEnd type="none" w="med" len="med"/>
                    </a:lnT>
                    <a:lnB w="9525" cap="flat" cmpd="sng" algn="ctr">
                      <a:solidFill>
                        <a:srgbClr val="93C7CC"/>
                      </a:solidFill>
                      <a:prstDash val="solid"/>
                      <a:round/>
                      <a:headEnd type="none" w="med" len="med"/>
                      <a:tailEnd type="none" w="med" len="med"/>
                    </a:lnB>
                    <a:solidFill>
                      <a:srgbClr val="FFFFFF"/>
                    </a:solidFill>
                  </a:tcPr>
                </a:tc>
                <a:extLst>
                  <a:ext uri="{0D108BD9-81ED-4DB2-BD59-A6C34878D82A}">
                    <a16:rowId xmlns:a16="http://schemas.microsoft.com/office/drawing/2014/main" val="2153212976"/>
                  </a:ext>
                </a:extLst>
              </a:tr>
            </a:tbl>
          </a:graphicData>
        </a:graphic>
      </p:graphicFrame>
      <p:sp>
        <p:nvSpPr>
          <p:cNvPr id="8" name="Freeform 3">
            <a:extLst>
              <a:ext uri="{FF2B5EF4-FFF2-40B4-BE49-F238E27FC236}">
                <a16:creationId xmlns:a16="http://schemas.microsoft.com/office/drawing/2014/main" id="{F704151B-6836-46C7-B41E-F2A723CD362A}"/>
              </a:ext>
            </a:extLst>
          </p:cNvPr>
          <p:cNvSpPr/>
          <p:nvPr/>
        </p:nvSpPr>
        <p:spPr>
          <a:xfrm flipV="1">
            <a:off x="3235" y="-14198"/>
            <a:ext cx="7558707" cy="1219835"/>
          </a:xfrm>
          <a:custGeom>
            <a:avLst/>
            <a:gdLst/>
            <a:ahLst/>
            <a:cxnLst/>
            <a:rect l="l" t="t" r="r" b="b"/>
            <a:pathLst>
              <a:path w="8083591" h="2869675">
                <a:moveTo>
                  <a:pt x="0" y="2869675"/>
                </a:moveTo>
                <a:lnTo>
                  <a:pt x="8083592" y="2869675"/>
                </a:lnTo>
                <a:lnTo>
                  <a:pt x="8083592" y="0"/>
                </a:lnTo>
                <a:lnTo>
                  <a:pt x="0" y="0"/>
                </a:lnTo>
                <a:lnTo>
                  <a:pt x="0" y="2869675"/>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Tree>
    <p:extLst>
      <p:ext uri="{BB962C8B-B14F-4D97-AF65-F5344CB8AC3E}">
        <p14:creationId xmlns:p14="http://schemas.microsoft.com/office/powerpoint/2010/main" val="285204283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703</Words>
  <Application>Microsoft Office PowerPoint</Application>
  <PresentationFormat>Custom</PresentationFormat>
  <Paragraphs>70</Paragraphs>
  <Slides>2</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vt:i4>
      </vt:variant>
    </vt:vector>
  </HeadingPairs>
  <TitlesOfParts>
    <vt:vector size="11" baseType="lpstr">
      <vt:lpstr>Poppins</vt:lpstr>
      <vt:lpstr>Open Sans Light</vt:lpstr>
      <vt:lpstr>Calibri</vt:lpstr>
      <vt:lpstr>Open Sans</vt:lpstr>
      <vt:lpstr>Poppins ExtraBold</vt:lpstr>
      <vt:lpstr>Poppins Light</vt:lpstr>
      <vt:lpstr>Arial</vt:lpstr>
      <vt:lpstr>Office Theme</vt:lpstr>
      <vt:lpstr>1_Office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Anstee</dc:creator>
  <cp:lastModifiedBy>D Anstee (Williamstown Primary School)</cp:lastModifiedBy>
  <cp:revision>9</cp:revision>
  <dcterms:created xsi:type="dcterms:W3CDTF">2006-08-16T00:00:00Z</dcterms:created>
  <dcterms:modified xsi:type="dcterms:W3CDTF">2025-05-09T15:07:48Z</dcterms:modified>
</cp:coreProperties>
</file>