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Lst>
  <p:sldSz cx="12039600" cy="12039600"/>
  <p:notesSz cx="6858000" cy="9144000"/>
  <p:embeddedFontLst>
    <p:embeddedFont>
      <p:font typeface="Lato Heavy" charset="1" panose="020F0502020204030203"/>
      <p:regular r:id="rId12"/>
    </p:embeddedFont>
    <p:embeddedFont>
      <p:font typeface="Lato Bold" charset="1" panose="020F0502020204030203"/>
      <p:regular r:id="rId13"/>
    </p:embeddedFont>
    <p:embeddedFont>
      <p:font typeface="League Spartan" charset="1" panose="00000800000000000000"/>
      <p:regular r:id="rId14"/>
    </p:embeddedFont>
    <p:embeddedFont>
      <p:font typeface="Lato" charset="1" panose="020F0502020204030203"/>
      <p:regular r:id="rId15"/>
    </p:embeddedFont>
    <p:embeddedFont>
      <p:font typeface="Lato Bold Italics" charset="1" panose="020F0502020204030203"/>
      <p:regular r:id="rId16"/>
    </p:embeddedFont>
    <p:embeddedFont>
      <p:font typeface="Nourd" charset="1" panose="00000500000000000000"/>
      <p:regular r:id="rId17"/>
    </p:embeddedFont>
    <p:embeddedFont>
      <p:font typeface="Now Bold" charset="1" panose="00000800000000000000"/>
      <p:regular r:id="rId18"/>
    </p:embeddedFont>
    <p:embeddedFont>
      <p:font typeface="Now" charset="1" panose="00000500000000000000"/>
      <p:regular r:id="rId19"/>
    </p:embeddedFont>
    <p:embeddedFont>
      <p:font typeface="Now Medium" charset="1" panose="00000600000000000000"/>
      <p:regular r:id="rId20"/>
    </p:embeddedFont>
    <p:embeddedFont>
      <p:font typeface="Nourd Bold" charset="1" panose="00000800000000000000"/>
      <p:regular r:id="rId21"/>
    </p:embeddedFont>
    <p:embeddedFont>
      <p:font typeface="Nourd Semi-Bold" charset="1" panose="00000700000000000000"/>
      <p:regular r:id="rId22"/>
    </p:embeddedFont>
    <p:embeddedFont>
      <p:font typeface="Hammersmith One" charset="1" panose="02010703030501060504"/>
      <p:regular r:id="rId23"/>
    </p:embeddedFont>
    <p:embeddedFont>
      <p:font typeface="Ubuntu Bold" charset="1" panose="020B0804030602030204"/>
      <p:regular r:id="rId24"/>
    </p:embeddedFont>
    <p:embeddedFont>
      <p:font typeface="Dancing Script Bold" charset="1" panose="03080800040507000D00"/>
      <p:regular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15" Target="fonts/font15.fntdata" Type="http://schemas.openxmlformats.org/officeDocument/2006/relationships/font"/><Relationship Id="rId16" Target="fonts/font16.fntdata" Type="http://schemas.openxmlformats.org/officeDocument/2006/relationships/font"/><Relationship Id="rId17" Target="fonts/font17.fntdata" Type="http://schemas.openxmlformats.org/officeDocument/2006/relationships/font"/><Relationship Id="rId18" Target="fonts/font18.fntdata" Type="http://schemas.openxmlformats.org/officeDocument/2006/relationships/font"/><Relationship Id="rId19" Target="fonts/font19.fntdata" Type="http://schemas.openxmlformats.org/officeDocument/2006/relationships/font"/><Relationship Id="rId2" Target="presProps.xml" Type="http://schemas.openxmlformats.org/officeDocument/2006/relationships/presProps"/><Relationship Id="rId20" Target="fonts/font20.fntdata" Type="http://schemas.openxmlformats.org/officeDocument/2006/relationships/font"/><Relationship Id="rId21" Target="fonts/font21.fntdata" Type="http://schemas.openxmlformats.org/officeDocument/2006/relationships/font"/><Relationship Id="rId22" Target="fonts/font22.fntdata" Type="http://schemas.openxmlformats.org/officeDocument/2006/relationships/font"/><Relationship Id="rId23" Target="fonts/font23.fntdata" Type="http://schemas.openxmlformats.org/officeDocument/2006/relationships/font"/><Relationship Id="rId24" Target="fonts/font24.fntdata" Type="http://schemas.openxmlformats.org/officeDocument/2006/relationships/font"/><Relationship Id="rId25" Target="fonts/font25.fntdata" Type="http://schemas.openxmlformats.org/officeDocument/2006/relationships/font"/><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png" Type="http://schemas.openxmlformats.org/officeDocument/2006/relationships/image"/><Relationship Id="rId12" Target="../media/image11.png" Type="http://schemas.openxmlformats.org/officeDocument/2006/relationships/image"/><Relationship Id="rId13" Target="../media/image12.png" Type="http://schemas.openxmlformats.org/officeDocument/2006/relationships/image"/><Relationship Id="rId14" Target="../media/image13.png" Type="http://schemas.openxmlformats.org/officeDocument/2006/relationships/image"/><Relationship Id="rId15" Target="../media/image14.png" Type="http://schemas.openxmlformats.org/officeDocument/2006/relationships/image"/><Relationship Id="rId16" Target="../media/image15.png" Type="http://schemas.openxmlformats.org/officeDocument/2006/relationships/image"/><Relationship Id="rId17" Target="../media/image16.png" Type="http://schemas.openxmlformats.org/officeDocument/2006/relationships/image"/><Relationship Id="rId18" Target="../media/image17.png" Type="http://schemas.openxmlformats.org/officeDocument/2006/relationships/image"/><Relationship Id="rId19" Target="../media/image18.png" Type="http://schemas.openxmlformats.org/officeDocument/2006/relationships/image"/><Relationship Id="rId2" Target="../media/image1.png" Type="http://schemas.openxmlformats.org/officeDocument/2006/relationships/image"/><Relationship Id="rId20" Target="../media/image19.png" Type="http://schemas.openxmlformats.org/officeDocument/2006/relationships/image"/><Relationship Id="rId21" Target="../media/image20.png" Type="http://schemas.openxmlformats.org/officeDocument/2006/relationships/image"/><Relationship Id="rId22" Target="../media/image2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5.png" Type="http://schemas.openxmlformats.org/officeDocument/2006/relationships/image"/><Relationship Id="rId7" Target="../media/image6.png" Type="http://schemas.openxmlformats.org/officeDocument/2006/relationships/image"/><Relationship Id="rId8" Target="../media/image7.png" Type="http://schemas.openxmlformats.org/officeDocument/2006/relationships/image"/><Relationship Id="rId9" Target="../media/image8.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30.png" Type="http://schemas.openxmlformats.org/officeDocument/2006/relationships/image"/><Relationship Id="rId11" Target="../media/image31.png" Type="http://schemas.openxmlformats.org/officeDocument/2006/relationships/image"/><Relationship Id="rId12" Target="../media/image32.png" Type="http://schemas.openxmlformats.org/officeDocument/2006/relationships/image"/><Relationship Id="rId13" Target="../media/image33.png" Type="http://schemas.openxmlformats.org/officeDocument/2006/relationships/image"/><Relationship Id="rId14" Target="../media/image34.png" Type="http://schemas.openxmlformats.org/officeDocument/2006/relationships/image"/><Relationship Id="rId15" Target="../media/image35.png" Type="http://schemas.openxmlformats.org/officeDocument/2006/relationships/image"/><Relationship Id="rId16" Target="../media/image36.png" Type="http://schemas.openxmlformats.org/officeDocument/2006/relationships/image"/><Relationship Id="rId17" Target="../media/image37.png" Type="http://schemas.openxmlformats.org/officeDocument/2006/relationships/image"/><Relationship Id="rId18" Target="../media/image38.png" Type="http://schemas.openxmlformats.org/officeDocument/2006/relationships/image"/><Relationship Id="rId19" Target="../media/image39.png" Type="http://schemas.openxmlformats.org/officeDocument/2006/relationships/image"/><Relationship Id="rId2" Target="../media/image22.png" Type="http://schemas.openxmlformats.org/officeDocument/2006/relationships/image"/><Relationship Id="rId20" Target="../media/image40.png" Type="http://schemas.openxmlformats.org/officeDocument/2006/relationships/image"/><Relationship Id="rId21" Target="../media/image41.png" Type="http://schemas.openxmlformats.org/officeDocument/2006/relationships/image"/><Relationship Id="rId22" Target="../media/image42.png" Type="http://schemas.openxmlformats.org/officeDocument/2006/relationships/image"/><Relationship Id="rId23" Target="../media/image43.png" Type="http://schemas.openxmlformats.org/officeDocument/2006/relationships/image"/><Relationship Id="rId24" Target="../media/image44.png" Type="http://schemas.openxmlformats.org/officeDocument/2006/relationships/image"/><Relationship Id="rId25" Target="../media/image45.png" Type="http://schemas.openxmlformats.org/officeDocument/2006/relationships/image"/><Relationship Id="rId26" Target="../media/image46.png" Type="http://schemas.openxmlformats.org/officeDocument/2006/relationships/image"/><Relationship Id="rId3" Target="../media/image23.png" Type="http://schemas.openxmlformats.org/officeDocument/2006/relationships/image"/><Relationship Id="rId4" Target="../media/image24.png" Type="http://schemas.openxmlformats.org/officeDocument/2006/relationships/image"/><Relationship Id="rId5" Target="../media/image25.png" Type="http://schemas.openxmlformats.org/officeDocument/2006/relationships/image"/><Relationship Id="rId6" Target="../media/image26.png" Type="http://schemas.openxmlformats.org/officeDocument/2006/relationships/image"/><Relationship Id="rId7" Target="../media/image27.png" Type="http://schemas.openxmlformats.org/officeDocument/2006/relationships/image"/><Relationship Id="rId8" Target="../media/image28.png" Type="http://schemas.openxmlformats.org/officeDocument/2006/relationships/image"/><Relationship Id="rId9" Target="../media/image29.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55.png" Type="http://schemas.openxmlformats.org/officeDocument/2006/relationships/image"/><Relationship Id="rId11" Target="../media/image56.png" Type="http://schemas.openxmlformats.org/officeDocument/2006/relationships/image"/><Relationship Id="rId12" Target="../media/image57.png" Type="http://schemas.openxmlformats.org/officeDocument/2006/relationships/image"/><Relationship Id="rId13" Target="../media/image58.png" Type="http://schemas.openxmlformats.org/officeDocument/2006/relationships/image"/><Relationship Id="rId14" Target="../media/image59.png" Type="http://schemas.openxmlformats.org/officeDocument/2006/relationships/image"/><Relationship Id="rId15" Target="../media/image60.png" Type="http://schemas.openxmlformats.org/officeDocument/2006/relationships/image"/><Relationship Id="rId16" Target="../media/image61.png" Type="http://schemas.openxmlformats.org/officeDocument/2006/relationships/image"/><Relationship Id="rId17" Target="../media/image62.png" Type="http://schemas.openxmlformats.org/officeDocument/2006/relationships/image"/><Relationship Id="rId18" Target="../media/image63.png" Type="http://schemas.openxmlformats.org/officeDocument/2006/relationships/image"/><Relationship Id="rId19" Target="../media/image64.png" Type="http://schemas.openxmlformats.org/officeDocument/2006/relationships/image"/><Relationship Id="rId2" Target="../media/image47.png" Type="http://schemas.openxmlformats.org/officeDocument/2006/relationships/image"/><Relationship Id="rId20" Target="../media/image65.png" Type="http://schemas.openxmlformats.org/officeDocument/2006/relationships/image"/><Relationship Id="rId21" Target="../media/image66.png" Type="http://schemas.openxmlformats.org/officeDocument/2006/relationships/image"/><Relationship Id="rId22" Target="../media/image67.png" Type="http://schemas.openxmlformats.org/officeDocument/2006/relationships/image"/><Relationship Id="rId23" Target="../media/image68.png" Type="http://schemas.openxmlformats.org/officeDocument/2006/relationships/image"/><Relationship Id="rId24" Target="../media/image69.png" Type="http://schemas.openxmlformats.org/officeDocument/2006/relationships/image"/><Relationship Id="rId25" Target="../media/image70.png" Type="http://schemas.openxmlformats.org/officeDocument/2006/relationships/image"/><Relationship Id="rId26" Target="../media/image71.png" Type="http://schemas.openxmlformats.org/officeDocument/2006/relationships/image"/><Relationship Id="rId27" Target="../media/image72.png" Type="http://schemas.openxmlformats.org/officeDocument/2006/relationships/image"/><Relationship Id="rId28" Target="../media/image73.png" Type="http://schemas.openxmlformats.org/officeDocument/2006/relationships/image"/><Relationship Id="rId29" Target="../media/image74.png" Type="http://schemas.openxmlformats.org/officeDocument/2006/relationships/image"/><Relationship Id="rId3" Target="../media/image48.png" Type="http://schemas.openxmlformats.org/officeDocument/2006/relationships/image"/><Relationship Id="rId30" Target="../media/image75.png" Type="http://schemas.openxmlformats.org/officeDocument/2006/relationships/image"/><Relationship Id="rId4" Target="../media/image49.png" Type="http://schemas.openxmlformats.org/officeDocument/2006/relationships/image"/><Relationship Id="rId5" Target="../media/image50.png" Type="http://schemas.openxmlformats.org/officeDocument/2006/relationships/image"/><Relationship Id="rId6" Target="../media/image51.png" Type="http://schemas.openxmlformats.org/officeDocument/2006/relationships/image"/><Relationship Id="rId7" Target="../media/image52.png" Type="http://schemas.openxmlformats.org/officeDocument/2006/relationships/image"/><Relationship Id="rId8" Target="../media/image53.png" Type="http://schemas.openxmlformats.org/officeDocument/2006/relationships/image"/><Relationship Id="rId9" Target="../media/image54.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84.png" Type="http://schemas.openxmlformats.org/officeDocument/2006/relationships/image"/><Relationship Id="rId11" Target="../media/image85.png" Type="http://schemas.openxmlformats.org/officeDocument/2006/relationships/image"/><Relationship Id="rId12" Target="../media/image86.png" Type="http://schemas.openxmlformats.org/officeDocument/2006/relationships/image"/><Relationship Id="rId13" Target="../media/image87.png" Type="http://schemas.openxmlformats.org/officeDocument/2006/relationships/image"/><Relationship Id="rId14" Target="../media/image88.png" Type="http://schemas.openxmlformats.org/officeDocument/2006/relationships/image"/><Relationship Id="rId15" Target="../media/image89.png" Type="http://schemas.openxmlformats.org/officeDocument/2006/relationships/image"/><Relationship Id="rId16" Target="../media/image90.png" Type="http://schemas.openxmlformats.org/officeDocument/2006/relationships/image"/><Relationship Id="rId17" Target="../media/image91.png" Type="http://schemas.openxmlformats.org/officeDocument/2006/relationships/image"/><Relationship Id="rId18" Target="../media/image92.png" Type="http://schemas.openxmlformats.org/officeDocument/2006/relationships/image"/><Relationship Id="rId19" Target="../media/image93.png" Type="http://schemas.openxmlformats.org/officeDocument/2006/relationships/image"/><Relationship Id="rId2" Target="../media/image76.png" Type="http://schemas.openxmlformats.org/officeDocument/2006/relationships/image"/><Relationship Id="rId20" Target="../media/image94.png" Type="http://schemas.openxmlformats.org/officeDocument/2006/relationships/image"/><Relationship Id="rId21" Target="../media/image95.png" Type="http://schemas.openxmlformats.org/officeDocument/2006/relationships/image"/><Relationship Id="rId22" Target="../media/image96.png" Type="http://schemas.openxmlformats.org/officeDocument/2006/relationships/image"/><Relationship Id="rId23" Target="../media/image97.png" Type="http://schemas.openxmlformats.org/officeDocument/2006/relationships/image"/><Relationship Id="rId24" Target="../media/image98.png" Type="http://schemas.openxmlformats.org/officeDocument/2006/relationships/image"/><Relationship Id="rId25" Target="../media/image99.png" Type="http://schemas.openxmlformats.org/officeDocument/2006/relationships/image"/><Relationship Id="rId26" Target="../media/image100.png" Type="http://schemas.openxmlformats.org/officeDocument/2006/relationships/image"/><Relationship Id="rId27" Target="../media/image101.png" Type="http://schemas.openxmlformats.org/officeDocument/2006/relationships/image"/><Relationship Id="rId28" Target="../media/image102.png" Type="http://schemas.openxmlformats.org/officeDocument/2006/relationships/image"/><Relationship Id="rId29" Target="../media/image103.png" Type="http://schemas.openxmlformats.org/officeDocument/2006/relationships/image"/><Relationship Id="rId3" Target="../media/image77.png" Type="http://schemas.openxmlformats.org/officeDocument/2006/relationships/image"/><Relationship Id="rId30" Target="../media/image104.png" Type="http://schemas.openxmlformats.org/officeDocument/2006/relationships/image"/><Relationship Id="rId31" Target="../media/image105.png" Type="http://schemas.openxmlformats.org/officeDocument/2006/relationships/image"/><Relationship Id="rId32" Target="../media/image106.png" Type="http://schemas.openxmlformats.org/officeDocument/2006/relationships/image"/><Relationship Id="rId33" Target="../media/image107.png" Type="http://schemas.openxmlformats.org/officeDocument/2006/relationships/image"/><Relationship Id="rId34" Target="../media/image108.png" Type="http://schemas.openxmlformats.org/officeDocument/2006/relationships/image"/><Relationship Id="rId35" Target="../media/image109.png" Type="http://schemas.openxmlformats.org/officeDocument/2006/relationships/image"/><Relationship Id="rId36" Target="../media/image110.png" Type="http://schemas.openxmlformats.org/officeDocument/2006/relationships/image"/><Relationship Id="rId37" Target="../media/image111.png" Type="http://schemas.openxmlformats.org/officeDocument/2006/relationships/image"/><Relationship Id="rId38" Target="../media/image112.png" Type="http://schemas.openxmlformats.org/officeDocument/2006/relationships/image"/><Relationship Id="rId39" Target="../media/image113.png" Type="http://schemas.openxmlformats.org/officeDocument/2006/relationships/image"/><Relationship Id="rId4" Target="../media/image78.png" Type="http://schemas.openxmlformats.org/officeDocument/2006/relationships/image"/><Relationship Id="rId5" Target="../media/image79.png" Type="http://schemas.openxmlformats.org/officeDocument/2006/relationships/image"/><Relationship Id="rId6" Target="../media/image80.png" Type="http://schemas.openxmlformats.org/officeDocument/2006/relationships/image"/><Relationship Id="rId7" Target="../media/image81.png" Type="http://schemas.openxmlformats.org/officeDocument/2006/relationships/image"/><Relationship Id="rId8" Target="../media/image82.png" Type="http://schemas.openxmlformats.org/officeDocument/2006/relationships/image"/><Relationship Id="rId9" Target="../media/image83.pn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22.png" Type="http://schemas.openxmlformats.org/officeDocument/2006/relationships/image"/><Relationship Id="rId11" Target="../media/image123.png" Type="http://schemas.openxmlformats.org/officeDocument/2006/relationships/image"/><Relationship Id="rId12" Target="../media/image124.png" Type="http://schemas.openxmlformats.org/officeDocument/2006/relationships/image"/><Relationship Id="rId13" Target="../media/image125.png" Type="http://schemas.openxmlformats.org/officeDocument/2006/relationships/image"/><Relationship Id="rId14" Target="../media/image126.png" Type="http://schemas.openxmlformats.org/officeDocument/2006/relationships/image"/><Relationship Id="rId15" Target="../media/image127.png" Type="http://schemas.openxmlformats.org/officeDocument/2006/relationships/image"/><Relationship Id="rId16" Target="../media/image128.png" Type="http://schemas.openxmlformats.org/officeDocument/2006/relationships/image"/><Relationship Id="rId17" Target="../media/image129.png" Type="http://schemas.openxmlformats.org/officeDocument/2006/relationships/image"/><Relationship Id="rId18" Target="../media/image130.png" Type="http://schemas.openxmlformats.org/officeDocument/2006/relationships/image"/><Relationship Id="rId2" Target="../media/image114.png" Type="http://schemas.openxmlformats.org/officeDocument/2006/relationships/image"/><Relationship Id="rId3" Target="../media/image115.png" Type="http://schemas.openxmlformats.org/officeDocument/2006/relationships/image"/><Relationship Id="rId4" Target="../media/image116.png" Type="http://schemas.openxmlformats.org/officeDocument/2006/relationships/image"/><Relationship Id="rId5" Target="../media/image117.png" Type="http://schemas.openxmlformats.org/officeDocument/2006/relationships/image"/><Relationship Id="rId6" Target="../media/image118.png" Type="http://schemas.openxmlformats.org/officeDocument/2006/relationships/image"/><Relationship Id="rId7" Target="../media/image119.png" Type="http://schemas.openxmlformats.org/officeDocument/2006/relationships/image"/><Relationship Id="rId8" Target="../media/image120.png" Type="http://schemas.openxmlformats.org/officeDocument/2006/relationships/image"/><Relationship Id="rId9" Target="../media/image121.pn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39.png" Type="http://schemas.openxmlformats.org/officeDocument/2006/relationships/image"/><Relationship Id="rId11" Target="../media/image140.png" Type="http://schemas.openxmlformats.org/officeDocument/2006/relationships/image"/><Relationship Id="rId12" Target="../media/image141.png" Type="http://schemas.openxmlformats.org/officeDocument/2006/relationships/image"/><Relationship Id="rId13" Target="../media/image142.png" Type="http://schemas.openxmlformats.org/officeDocument/2006/relationships/image"/><Relationship Id="rId14" Target="../media/image143.png" Type="http://schemas.openxmlformats.org/officeDocument/2006/relationships/image"/><Relationship Id="rId15" Target="../media/image144.png" Type="http://schemas.openxmlformats.org/officeDocument/2006/relationships/image"/><Relationship Id="rId16" Target="../media/image145.png" Type="http://schemas.openxmlformats.org/officeDocument/2006/relationships/image"/><Relationship Id="rId17" Target="../media/image146.png" Type="http://schemas.openxmlformats.org/officeDocument/2006/relationships/image"/><Relationship Id="rId18" Target="../media/image147.png" Type="http://schemas.openxmlformats.org/officeDocument/2006/relationships/image"/><Relationship Id="rId19" Target="../media/image148.png" Type="http://schemas.openxmlformats.org/officeDocument/2006/relationships/image"/><Relationship Id="rId2" Target="../media/image131.png" Type="http://schemas.openxmlformats.org/officeDocument/2006/relationships/image"/><Relationship Id="rId20" Target="../media/image149.png" Type="http://schemas.openxmlformats.org/officeDocument/2006/relationships/image"/><Relationship Id="rId21" Target="../media/image150.png" Type="http://schemas.openxmlformats.org/officeDocument/2006/relationships/image"/><Relationship Id="rId22" Target="../media/image151.png" Type="http://schemas.openxmlformats.org/officeDocument/2006/relationships/image"/><Relationship Id="rId23" Target="../media/image152.png" Type="http://schemas.openxmlformats.org/officeDocument/2006/relationships/image"/><Relationship Id="rId24" Target="../media/image153.png" Type="http://schemas.openxmlformats.org/officeDocument/2006/relationships/image"/><Relationship Id="rId25" Target="../media/image154.png" Type="http://schemas.openxmlformats.org/officeDocument/2006/relationships/image"/><Relationship Id="rId26" Target="../media/image155.png" Type="http://schemas.openxmlformats.org/officeDocument/2006/relationships/image"/><Relationship Id="rId27" Target="../media/image156.png" Type="http://schemas.openxmlformats.org/officeDocument/2006/relationships/image"/><Relationship Id="rId28" Target="../media/image157.png" Type="http://schemas.openxmlformats.org/officeDocument/2006/relationships/image"/><Relationship Id="rId29" Target="../media/image158.png" Type="http://schemas.openxmlformats.org/officeDocument/2006/relationships/image"/><Relationship Id="rId3" Target="../media/image132.png" Type="http://schemas.openxmlformats.org/officeDocument/2006/relationships/image"/><Relationship Id="rId30" Target="../media/image159.png" Type="http://schemas.openxmlformats.org/officeDocument/2006/relationships/image"/><Relationship Id="rId4" Target="../media/image133.png" Type="http://schemas.openxmlformats.org/officeDocument/2006/relationships/image"/><Relationship Id="rId5" Target="../media/image134.png" Type="http://schemas.openxmlformats.org/officeDocument/2006/relationships/image"/><Relationship Id="rId6" Target="../media/image135.png" Type="http://schemas.openxmlformats.org/officeDocument/2006/relationships/image"/><Relationship Id="rId7" Target="../media/image136.png" Type="http://schemas.openxmlformats.org/officeDocument/2006/relationships/image"/><Relationship Id="rId8" Target="../media/image137.png" Type="http://schemas.openxmlformats.org/officeDocument/2006/relationships/image"/><Relationship Id="rId9" Target="../media/image138.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2039600" cy="12039600"/>
          </a:xfrm>
          <a:custGeom>
            <a:avLst/>
            <a:gdLst/>
            <a:ahLst/>
            <a:cxnLst/>
            <a:rect r="r" b="b" t="t" l="l"/>
            <a:pathLst>
              <a:path h="12039600" w="12039600">
                <a:moveTo>
                  <a:pt x="0" y="0"/>
                </a:moveTo>
                <a:lnTo>
                  <a:pt x="12039600" y="0"/>
                </a:lnTo>
                <a:lnTo>
                  <a:pt x="12039600" y="12039600"/>
                </a:lnTo>
                <a:lnTo>
                  <a:pt x="0" y="12039600"/>
                </a:lnTo>
                <a:lnTo>
                  <a:pt x="0" y="0"/>
                </a:lnTo>
                <a:close/>
              </a:path>
            </a:pathLst>
          </a:custGeom>
          <a:blipFill>
            <a:blip r:embed="rId2"/>
            <a:stretch>
              <a:fillRect l="0" t="0" r="0" b="0"/>
            </a:stretch>
          </a:blipFill>
        </p:spPr>
      </p:sp>
      <p:sp>
        <p:nvSpPr>
          <p:cNvPr name="Freeform 3" id="3"/>
          <p:cNvSpPr/>
          <p:nvPr/>
        </p:nvSpPr>
        <p:spPr>
          <a:xfrm flipH="false" flipV="false" rot="0">
            <a:off x="0" y="0"/>
            <a:ext cx="12039600" cy="3009900"/>
          </a:xfrm>
          <a:custGeom>
            <a:avLst/>
            <a:gdLst/>
            <a:ahLst/>
            <a:cxnLst/>
            <a:rect r="r" b="b" t="t" l="l"/>
            <a:pathLst>
              <a:path h="3009900" w="12039600">
                <a:moveTo>
                  <a:pt x="0" y="0"/>
                </a:moveTo>
                <a:lnTo>
                  <a:pt x="12039600" y="0"/>
                </a:lnTo>
                <a:lnTo>
                  <a:pt x="12039600" y="3009900"/>
                </a:lnTo>
                <a:lnTo>
                  <a:pt x="0" y="3009900"/>
                </a:lnTo>
                <a:lnTo>
                  <a:pt x="0" y="0"/>
                </a:lnTo>
                <a:close/>
              </a:path>
            </a:pathLst>
          </a:custGeom>
          <a:blipFill>
            <a:blip r:embed="rId3"/>
            <a:stretch>
              <a:fillRect l="0" t="0" r="0" b="0"/>
            </a:stretch>
          </a:blipFill>
        </p:spPr>
      </p:sp>
      <p:sp>
        <p:nvSpPr>
          <p:cNvPr name="Freeform 4" id="4"/>
          <p:cNvSpPr/>
          <p:nvPr/>
        </p:nvSpPr>
        <p:spPr>
          <a:xfrm flipH="false" flipV="false" rot="0">
            <a:off x="371475" y="180975"/>
            <a:ext cx="1514475" cy="2076450"/>
          </a:xfrm>
          <a:custGeom>
            <a:avLst/>
            <a:gdLst/>
            <a:ahLst/>
            <a:cxnLst/>
            <a:rect r="r" b="b" t="t" l="l"/>
            <a:pathLst>
              <a:path h="2076450" w="1514475">
                <a:moveTo>
                  <a:pt x="0" y="0"/>
                </a:moveTo>
                <a:lnTo>
                  <a:pt x="1514475" y="0"/>
                </a:lnTo>
                <a:lnTo>
                  <a:pt x="1514475" y="2076450"/>
                </a:lnTo>
                <a:lnTo>
                  <a:pt x="0" y="2076450"/>
                </a:lnTo>
                <a:lnTo>
                  <a:pt x="0" y="0"/>
                </a:lnTo>
                <a:close/>
              </a:path>
            </a:pathLst>
          </a:custGeom>
          <a:blipFill>
            <a:blip r:embed="rId4"/>
            <a:stretch>
              <a:fillRect l="0" t="0" r="0" b="0"/>
            </a:stretch>
          </a:blipFill>
        </p:spPr>
      </p:sp>
      <p:sp>
        <p:nvSpPr>
          <p:cNvPr name="TextBox 5" id="5"/>
          <p:cNvSpPr txBox="true"/>
          <p:nvPr/>
        </p:nvSpPr>
        <p:spPr>
          <a:xfrm rot="0">
            <a:off x="2131009" y="325150"/>
            <a:ext cx="5249266" cy="1505703"/>
          </a:xfrm>
          <a:prstGeom prst="rect">
            <a:avLst/>
          </a:prstGeom>
        </p:spPr>
        <p:txBody>
          <a:bodyPr anchor="t" rtlCol="false" tIns="0" lIns="0" bIns="0" rIns="0">
            <a:spAutoFit/>
          </a:bodyPr>
          <a:lstStyle/>
          <a:p>
            <a:pPr algn="l">
              <a:lnSpc>
                <a:spcPts val="5722"/>
              </a:lnSpc>
            </a:pPr>
            <a:r>
              <a:rPr lang="en-US" sz="6023" b="true">
                <a:solidFill>
                  <a:srgbClr val="FFFFFF"/>
                </a:solidFill>
                <a:latin typeface="Lato Heavy"/>
                <a:ea typeface="Lato Heavy"/>
                <a:cs typeface="Lato Heavy"/>
                <a:sym typeface="Lato Heavy"/>
              </a:rPr>
              <a:t>Treorchy</a:t>
            </a:r>
          </a:p>
          <a:p>
            <a:pPr algn="l">
              <a:lnSpc>
                <a:spcPts val="5722"/>
              </a:lnSpc>
            </a:pPr>
            <a:r>
              <a:rPr lang="en-US" sz="6023" b="true">
                <a:solidFill>
                  <a:srgbClr val="FFFFFF"/>
                </a:solidFill>
                <a:latin typeface="Lato Heavy"/>
                <a:ea typeface="Lato Heavy"/>
                <a:cs typeface="Lato Heavy"/>
                <a:sym typeface="Lato Heavy"/>
              </a:rPr>
              <a:t>Primary School</a:t>
            </a:r>
          </a:p>
        </p:txBody>
      </p:sp>
      <p:sp>
        <p:nvSpPr>
          <p:cNvPr name="TextBox 6" id="6"/>
          <p:cNvSpPr txBox="true"/>
          <p:nvPr/>
        </p:nvSpPr>
        <p:spPr>
          <a:xfrm rot="0">
            <a:off x="2131009" y="1914700"/>
            <a:ext cx="3635959" cy="434067"/>
          </a:xfrm>
          <a:prstGeom prst="rect">
            <a:avLst/>
          </a:prstGeom>
        </p:spPr>
        <p:txBody>
          <a:bodyPr anchor="t" rtlCol="false" tIns="0" lIns="0" bIns="0" rIns="0">
            <a:spAutoFit/>
          </a:bodyPr>
          <a:lstStyle/>
          <a:p>
            <a:pPr algn="l">
              <a:lnSpc>
                <a:spcPts val="3297"/>
              </a:lnSpc>
            </a:pPr>
            <a:r>
              <a:rPr lang="en-US" sz="3471" b="true">
                <a:solidFill>
                  <a:srgbClr val="739F4B"/>
                </a:solidFill>
                <a:latin typeface="Lato Bold"/>
                <a:ea typeface="Lato Bold"/>
                <a:cs typeface="Lato Bold"/>
                <a:sym typeface="Lato Bold"/>
              </a:rPr>
              <a:t>Parent Newsletter</a:t>
            </a:r>
          </a:p>
        </p:txBody>
      </p:sp>
      <p:sp>
        <p:nvSpPr>
          <p:cNvPr name="Freeform 7" id="7"/>
          <p:cNvSpPr/>
          <p:nvPr/>
        </p:nvSpPr>
        <p:spPr>
          <a:xfrm flipH="false" flipV="false" rot="0">
            <a:off x="8648700" y="1314450"/>
            <a:ext cx="2457450" cy="1133475"/>
          </a:xfrm>
          <a:custGeom>
            <a:avLst/>
            <a:gdLst/>
            <a:ahLst/>
            <a:cxnLst/>
            <a:rect r="r" b="b" t="t" l="l"/>
            <a:pathLst>
              <a:path h="1133475" w="2457450">
                <a:moveTo>
                  <a:pt x="0" y="0"/>
                </a:moveTo>
                <a:lnTo>
                  <a:pt x="2457450" y="0"/>
                </a:lnTo>
                <a:lnTo>
                  <a:pt x="2457450" y="1133475"/>
                </a:lnTo>
                <a:lnTo>
                  <a:pt x="0" y="1133475"/>
                </a:lnTo>
                <a:lnTo>
                  <a:pt x="0" y="0"/>
                </a:lnTo>
                <a:close/>
              </a:path>
            </a:pathLst>
          </a:custGeom>
          <a:blipFill>
            <a:blip r:embed="rId5"/>
            <a:stretch>
              <a:fillRect l="0" t="0" r="0" b="0"/>
            </a:stretch>
          </a:blipFill>
        </p:spPr>
      </p:sp>
      <p:sp>
        <p:nvSpPr>
          <p:cNvPr name="Freeform 8" id="8"/>
          <p:cNvSpPr/>
          <p:nvPr/>
        </p:nvSpPr>
        <p:spPr>
          <a:xfrm flipH="false" flipV="false" rot="0">
            <a:off x="8648700" y="1123950"/>
            <a:ext cx="571500" cy="381000"/>
          </a:xfrm>
          <a:custGeom>
            <a:avLst/>
            <a:gdLst/>
            <a:ahLst/>
            <a:cxnLst/>
            <a:rect r="r" b="b" t="t" l="l"/>
            <a:pathLst>
              <a:path h="381000" w="571500">
                <a:moveTo>
                  <a:pt x="0" y="0"/>
                </a:moveTo>
                <a:lnTo>
                  <a:pt x="571500" y="0"/>
                </a:lnTo>
                <a:lnTo>
                  <a:pt x="571500" y="381000"/>
                </a:lnTo>
                <a:lnTo>
                  <a:pt x="0" y="381000"/>
                </a:lnTo>
                <a:lnTo>
                  <a:pt x="0" y="0"/>
                </a:lnTo>
                <a:close/>
              </a:path>
            </a:pathLst>
          </a:custGeom>
          <a:blipFill>
            <a:blip r:embed="rId6"/>
            <a:stretch>
              <a:fillRect l="0" t="0" r="0" b="0"/>
            </a:stretch>
          </a:blipFill>
        </p:spPr>
      </p:sp>
      <p:sp>
        <p:nvSpPr>
          <p:cNvPr name="Freeform 9" id="9"/>
          <p:cNvSpPr/>
          <p:nvPr/>
        </p:nvSpPr>
        <p:spPr>
          <a:xfrm flipH="false" flipV="false" rot="0">
            <a:off x="9401175" y="752475"/>
            <a:ext cx="381000" cy="571500"/>
          </a:xfrm>
          <a:custGeom>
            <a:avLst/>
            <a:gdLst/>
            <a:ahLst/>
            <a:cxnLst/>
            <a:rect r="r" b="b" t="t" l="l"/>
            <a:pathLst>
              <a:path h="571500" w="381000">
                <a:moveTo>
                  <a:pt x="0" y="0"/>
                </a:moveTo>
                <a:lnTo>
                  <a:pt x="381000" y="0"/>
                </a:lnTo>
                <a:lnTo>
                  <a:pt x="381000" y="571500"/>
                </a:lnTo>
                <a:lnTo>
                  <a:pt x="0" y="571500"/>
                </a:lnTo>
                <a:lnTo>
                  <a:pt x="0" y="0"/>
                </a:lnTo>
                <a:close/>
              </a:path>
            </a:pathLst>
          </a:custGeom>
          <a:blipFill>
            <a:blip r:embed="rId7"/>
            <a:stretch>
              <a:fillRect l="0" t="0" r="0" b="0"/>
            </a:stretch>
          </a:blipFill>
        </p:spPr>
      </p:sp>
      <p:sp>
        <p:nvSpPr>
          <p:cNvPr name="Freeform 10" id="10"/>
          <p:cNvSpPr/>
          <p:nvPr/>
        </p:nvSpPr>
        <p:spPr>
          <a:xfrm flipH="false" flipV="false" rot="0">
            <a:off x="9963150" y="752475"/>
            <a:ext cx="762000" cy="571500"/>
          </a:xfrm>
          <a:custGeom>
            <a:avLst/>
            <a:gdLst/>
            <a:ahLst/>
            <a:cxnLst/>
            <a:rect r="r" b="b" t="t" l="l"/>
            <a:pathLst>
              <a:path h="571500" w="762000">
                <a:moveTo>
                  <a:pt x="0" y="0"/>
                </a:moveTo>
                <a:lnTo>
                  <a:pt x="762000" y="0"/>
                </a:lnTo>
                <a:lnTo>
                  <a:pt x="762000" y="571500"/>
                </a:lnTo>
                <a:lnTo>
                  <a:pt x="0" y="571500"/>
                </a:lnTo>
                <a:lnTo>
                  <a:pt x="0" y="0"/>
                </a:lnTo>
                <a:close/>
              </a:path>
            </a:pathLst>
          </a:custGeom>
          <a:blipFill>
            <a:blip r:embed="rId8"/>
            <a:stretch>
              <a:fillRect l="0" t="0" r="0" b="0"/>
            </a:stretch>
          </a:blipFill>
        </p:spPr>
      </p:sp>
      <p:sp>
        <p:nvSpPr>
          <p:cNvPr name="Freeform 11" id="11"/>
          <p:cNvSpPr/>
          <p:nvPr/>
        </p:nvSpPr>
        <p:spPr>
          <a:xfrm flipH="false" flipV="false" rot="0">
            <a:off x="9963150" y="180975"/>
            <a:ext cx="571500" cy="390525"/>
          </a:xfrm>
          <a:custGeom>
            <a:avLst/>
            <a:gdLst/>
            <a:ahLst/>
            <a:cxnLst/>
            <a:rect r="r" b="b" t="t" l="l"/>
            <a:pathLst>
              <a:path h="390525" w="571500">
                <a:moveTo>
                  <a:pt x="0" y="0"/>
                </a:moveTo>
                <a:lnTo>
                  <a:pt x="571500" y="0"/>
                </a:lnTo>
                <a:lnTo>
                  <a:pt x="571500" y="390525"/>
                </a:lnTo>
                <a:lnTo>
                  <a:pt x="0" y="390525"/>
                </a:lnTo>
                <a:lnTo>
                  <a:pt x="0" y="0"/>
                </a:lnTo>
                <a:close/>
              </a:path>
            </a:pathLst>
          </a:custGeom>
          <a:blipFill>
            <a:blip r:embed="rId9"/>
            <a:stretch>
              <a:fillRect l="0" t="0" r="0" b="0"/>
            </a:stretch>
          </a:blipFill>
        </p:spPr>
      </p:sp>
      <p:sp>
        <p:nvSpPr>
          <p:cNvPr name="Freeform 12" id="12"/>
          <p:cNvSpPr/>
          <p:nvPr/>
        </p:nvSpPr>
        <p:spPr>
          <a:xfrm flipH="false" flipV="false" rot="0">
            <a:off x="10715625" y="180975"/>
            <a:ext cx="952500" cy="952500"/>
          </a:xfrm>
          <a:custGeom>
            <a:avLst/>
            <a:gdLst/>
            <a:ahLst/>
            <a:cxnLst/>
            <a:rect r="r" b="b" t="t" l="l"/>
            <a:pathLst>
              <a:path h="952500" w="952500">
                <a:moveTo>
                  <a:pt x="0" y="0"/>
                </a:moveTo>
                <a:lnTo>
                  <a:pt x="952500" y="0"/>
                </a:lnTo>
                <a:lnTo>
                  <a:pt x="952500" y="952500"/>
                </a:lnTo>
                <a:lnTo>
                  <a:pt x="0" y="952500"/>
                </a:lnTo>
                <a:lnTo>
                  <a:pt x="0" y="0"/>
                </a:lnTo>
                <a:close/>
              </a:path>
            </a:pathLst>
          </a:custGeom>
          <a:blipFill>
            <a:blip r:embed="rId10"/>
            <a:stretch>
              <a:fillRect l="0" t="0" r="0" b="0"/>
            </a:stretch>
          </a:blipFill>
        </p:spPr>
      </p:sp>
      <p:sp>
        <p:nvSpPr>
          <p:cNvPr name="TextBox 13" id="13"/>
          <p:cNvSpPr txBox="true"/>
          <p:nvPr/>
        </p:nvSpPr>
        <p:spPr>
          <a:xfrm rot="0">
            <a:off x="481584" y="3051755"/>
            <a:ext cx="5104790" cy="1269755"/>
          </a:xfrm>
          <a:prstGeom prst="rect">
            <a:avLst/>
          </a:prstGeom>
        </p:spPr>
        <p:txBody>
          <a:bodyPr anchor="t" rtlCol="false" tIns="0" lIns="0" bIns="0" rIns="0">
            <a:spAutoFit/>
          </a:bodyPr>
          <a:lstStyle/>
          <a:p>
            <a:pPr algn="l">
              <a:lnSpc>
                <a:spcPts val="5048"/>
              </a:lnSpc>
            </a:pPr>
            <a:r>
              <a:rPr lang="en-US" sz="4038">
                <a:solidFill>
                  <a:srgbClr val="005236"/>
                </a:solidFill>
                <a:latin typeface="League Spartan"/>
                <a:ea typeface="League Spartan"/>
                <a:cs typeface="League Spartan"/>
                <a:sym typeface="League Spartan"/>
              </a:rPr>
              <a:t>Welcome Back to</a:t>
            </a:r>
          </a:p>
          <a:p>
            <a:pPr algn="l">
              <a:lnSpc>
                <a:spcPts val="5048"/>
              </a:lnSpc>
            </a:pPr>
            <a:r>
              <a:rPr lang="en-US" sz="4038">
                <a:solidFill>
                  <a:srgbClr val="005236"/>
                </a:solidFill>
                <a:latin typeface="League Spartan"/>
                <a:ea typeface="League Spartan"/>
                <a:cs typeface="League Spartan"/>
                <a:sym typeface="League Spartan"/>
              </a:rPr>
              <a:t>a New School Year</a:t>
            </a:r>
          </a:p>
        </p:txBody>
      </p:sp>
      <p:sp>
        <p:nvSpPr>
          <p:cNvPr name="Freeform 14" id="14"/>
          <p:cNvSpPr/>
          <p:nvPr/>
        </p:nvSpPr>
        <p:spPr>
          <a:xfrm flipH="false" flipV="false" rot="0">
            <a:off x="371475" y="4133850"/>
            <a:ext cx="2457450" cy="381000"/>
          </a:xfrm>
          <a:custGeom>
            <a:avLst/>
            <a:gdLst/>
            <a:ahLst/>
            <a:cxnLst/>
            <a:rect r="r" b="b" t="t" l="l"/>
            <a:pathLst>
              <a:path h="381000" w="2457450">
                <a:moveTo>
                  <a:pt x="0" y="0"/>
                </a:moveTo>
                <a:lnTo>
                  <a:pt x="2457450" y="0"/>
                </a:lnTo>
                <a:lnTo>
                  <a:pt x="2457450" y="381000"/>
                </a:lnTo>
                <a:lnTo>
                  <a:pt x="0" y="381000"/>
                </a:lnTo>
                <a:lnTo>
                  <a:pt x="0" y="0"/>
                </a:lnTo>
                <a:close/>
              </a:path>
            </a:pathLst>
          </a:custGeom>
          <a:blipFill>
            <a:blip r:embed="rId11"/>
            <a:stretch>
              <a:fillRect l="0" t="0" r="0" b="0"/>
            </a:stretch>
          </a:blipFill>
        </p:spPr>
      </p:sp>
      <p:sp>
        <p:nvSpPr>
          <p:cNvPr name="TextBox 15" id="15"/>
          <p:cNvSpPr txBox="true"/>
          <p:nvPr/>
        </p:nvSpPr>
        <p:spPr>
          <a:xfrm rot="0">
            <a:off x="481584" y="4712739"/>
            <a:ext cx="4069385" cy="933608"/>
          </a:xfrm>
          <a:prstGeom prst="rect">
            <a:avLst/>
          </a:prstGeom>
        </p:spPr>
        <p:txBody>
          <a:bodyPr anchor="t" rtlCol="false" tIns="0" lIns="0" bIns="0" rIns="0">
            <a:spAutoFit/>
          </a:bodyPr>
          <a:lstStyle/>
          <a:p>
            <a:pPr algn="l">
              <a:lnSpc>
                <a:spcPts val="3718"/>
              </a:lnSpc>
            </a:pPr>
            <a:r>
              <a:rPr lang="en-US" sz="2975">
                <a:solidFill>
                  <a:srgbClr val="005236"/>
                </a:solidFill>
                <a:latin typeface="League Spartan"/>
                <a:ea typeface="League Spartan"/>
                <a:cs typeface="League Spartan"/>
                <a:sym typeface="League Spartan"/>
              </a:rPr>
              <a:t>Dear Parents, Carers and Families,</a:t>
            </a:r>
          </a:p>
        </p:txBody>
      </p:sp>
      <p:sp>
        <p:nvSpPr>
          <p:cNvPr name="TextBox 16" id="16"/>
          <p:cNvSpPr txBox="true"/>
          <p:nvPr/>
        </p:nvSpPr>
        <p:spPr>
          <a:xfrm rot="0">
            <a:off x="481584" y="5836707"/>
            <a:ext cx="4791761" cy="1276700"/>
          </a:xfrm>
          <a:prstGeom prst="rect">
            <a:avLst/>
          </a:prstGeom>
        </p:spPr>
        <p:txBody>
          <a:bodyPr anchor="t" rtlCol="false" tIns="0" lIns="0" bIns="0" rIns="0">
            <a:spAutoFit/>
          </a:bodyPr>
          <a:lstStyle/>
          <a:p>
            <a:pPr algn="l">
              <a:lnSpc>
                <a:spcPts val="2080"/>
              </a:lnSpc>
            </a:pPr>
            <a:r>
              <a:rPr lang="en-US" sz="1486">
                <a:solidFill>
                  <a:srgbClr val="005236"/>
                </a:solidFill>
                <a:latin typeface="Lato"/>
                <a:ea typeface="Lato"/>
                <a:cs typeface="Lato"/>
                <a:sym typeface="Lato"/>
              </a:rPr>
              <a:t>A very warm welcome back to all our pupils and families as we begin a new academic year at Treorchy Primary School. We hope that you enjoyed a restful summer break and are looking forward to the exciting opportunities that the year ahead will bring.</a:t>
            </a:r>
          </a:p>
        </p:txBody>
      </p:sp>
      <p:sp>
        <p:nvSpPr>
          <p:cNvPr name="TextBox 17" id="17"/>
          <p:cNvSpPr txBox="true"/>
          <p:nvPr/>
        </p:nvSpPr>
        <p:spPr>
          <a:xfrm rot="0">
            <a:off x="481584" y="7370644"/>
            <a:ext cx="4791761" cy="1856824"/>
          </a:xfrm>
          <a:prstGeom prst="rect">
            <a:avLst/>
          </a:prstGeom>
        </p:spPr>
        <p:txBody>
          <a:bodyPr anchor="t" rtlCol="false" tIns="0" lIns="0" bIns="0" rIns="0">
            <a:spAutoFit/>
          </a:bodyPr>
          <a:lstStyle/>
          <a:p>
            <a:pPr algn="l">
              <a:lnSpc>
                <a:spcPts val="2130"/>
              </a:lnSpc>
            </a:pPr>
            <a:r>
              <a:rPr lang="en-US" sz="1521">
                <a:solidFill>
                  <a:srgbClr val="005236"/>
                </a:solidFill>
                <a:latin typeface="Lato"/>
                <a:ea typeface="Lato"/>
                <a:cs typeface="Lato"/>
                <a:sym typeface="Lato"/>
              </a:rPr>
              <a:t>At Treorchy Primary School, our commitment remains firmly focused on providing the very best learning experiences for every child. Through the Curriculum for Wales, we aim to develop ambitious, capable learners who are ready to learn throughout their lives; enterprising, creative contributors; ethical, informed citizens; and healthy, confident individuals.</a:t>
            </a:r>
          </a:p>
        </p:txBody>
      </p:sp>
      <p:sp>
        <p:nvSpPr>
          <p:cNvPr name="TextBox 18" id="18"/>
          <p:cNvSpPr txBox="true"/>
          <p:nvPr/>
        </p:nvSpPr>
        <p:spPr>
          <a:xfrm rot="0">
            <a:off x="481584" y="9408994"/>
            <a:ext cx="4502810" cy="790024"/>
          </a:xfrm>
          <a:prstGeom prst="rect">
            <a:avLst/>
          </a:prstGeom>
        </p:spPr>
        <p:txBody>
          <a:bodyPr anchor="t" rtlCol="false" tIns="0" lIns="0" bIns="0" rIns="0">
            <a:spAutoFit/>
          </a:bodyPr>
          <a:lstStyle/>
          <a:p>
            <a:pPr algn="l">
              <a:lnSpc>
                <a:spcPts val="2130"/>
              </a:lnSpc>
            </a:pPr>
            <a:r>
              <a:rPr lang="en-US" sz="1521">
                <a:solidFill>
                  <a:srgbClr val="005236"/>
                </a:solidFill>
                <a:latin typeface="Lato"/>
                <a:ea typeface="Lato"/>
                <a:cs typeface="Lato"/>
                <a:sym typeface="Lato"/>
              </a:rPr>
              <a:t>This year, our School Improvement Plan (SIP) focuses on four key priorities that will strengthen teaching, learning and pupil outcomes across the school.</a:t>
            </a:r>
          </a:p>
        </p:txBody>
      </p:sp>
      <p:sp>
        <p:nvSpPr>
          <p:cNvPr name="Freeform 19" id="19"/>
          <p:cNvSpPr/>
          <p:nvPr/>
        </p:nvSpPr>
        <p:spPr>
          <a:xfrm flipH="false" flipV="false" rot="0">
            <a:off x="5267325" y="3381375"/>
            <a:ext cx="6591300" cy="7153275"/>
          </a:xfrm>
          <a:custGeom>
            <a:avLst/>
            <a:gdLst/>
            <a:ahLst/>
            <a:cxnLst/>
            <a:rect r="r" b="b" t="t" l="l"/>
            <a:pathLst>
              <a:path h="7153275" w="6591300">
                <a:moveTo>
                  <a:pt x="0" y="0"/>
                </a:moveTo>
                <a:lnTo>
                  <a:pt x="6591300" y="0"/>
                </a:lnTo>
                <a:lnTo>
                  <a:pt x="6591300" y="7153275"/>
                </a:lnTo>
                <a:lnTo>
                  <a:pt x="0" y="7153275"/>
                </a:lnTo>
                <a:lnTo>
                  <a:pt x="0" y="0"/>
                </a:lnTo>
                <a:close/>
              </a:path>
            </a:pathLst>
          </a:custGeom>
          <a:blipFill>
            <a:blip r:embed="rId12"/>
            <a:stretch>
              <a:fillRect l="0" t="0" r="0" b="0"/>
            </a:stretch>
          </a:blipFill>
        </p:spPr>
      </p:sp>
      <p:sp>
        <p:nvSpPr>
          <p:cNvPr name="Freeform 20" id="20"/>
          <p:cNvSpPr/>
          <p:nvPr/>
        </p:nvSpPr>
        <p:spPr>
          <a:xfrm flipH="false" flipV="false" rot="0">
            <a:off x="6019800" y="3190875"/>
            <a:ext cx="942975" cy="952500"/>
          </a:xfrm>
          <a:custGeom>
            <a:avLst/>
            <a:gdLst/>
            <a:ahLst/>
            <a:cxnLst/>
            <a:rect r="r" b="b" t="t" l="l"/>
            <a:pathLst>
              <a:path h="952500" w="942975">
                <a:moveTo>
                  <a:pt x="0" y="0"/>
                </a:moveTo>
                <a:lnTo>
                  <a:pt x="942975" y="0"/>
                </a:lnTo>
                <a:lnTo>
                  <a:pt x="942975" y="952500"/>
                </a:lnTo>
                <a:lnTo>
                  <a:pt x="0" y="952500"/>
                </a:lnTo>
                <a:lnTo>
                  <a:pt x="0" y="0"/>
                </a:lnTo>
                <a:close/>
              </a:path>
            </a:pathLst>
          </a:custGeom>
          <a:blipFill>
            <a:blip r:embed="rId13"/>
            <a:stretch>
              <a:fillRect l="0" t="0" r="0" b="0"/>
            </a:stretch>
          </a:blipFill>
        </p:spPr>
      </p:sp>
      <p:sp>
        <p:nvSpPr>
          <p:cNvPr name="Freeform 21" id="21"/>
          <p:cNvSpPr/>
          <p:nvPr/>
        </p:nvSpPr>
        <p:spPr>
          <a:xfrm flipH="false" flipV="false" rot="0">
            <a:off x="7143750" y="2819400"/>
            <a:ext cx="571500" cy="762000"/>
          </a:xfrm>
          <a:custGeom>
            <a:avLst/>
            <a:gdLst/>
            <a:ahLst/>
            <a:cxnLst/>
            <a:rect r="r" b="b" t="t" l="l"/>
            <a:pathLst>
              <a:path h="762000" w="571500">
                <a:moveTo>
                  <a:pt x="0" y="0"/>
                </a:moveTo>
                <a:lnTo>
                  <a:pt x="571500" y="0"/>
                </a:lnTo>
                <a:lnTo>
                  <a:pt x="571500" y="762000"/>
                </a:lnTo>
                <a:lnTo>
                  <a:pt x="0" y="762000"/>
                </a:lnTo>
                <a:lnTo>
                  <a:pt x="0" y="0"/>
                </a:lnTo>
                <a:close/>
              </a:path>
            </a:pathLst>
          </a:custGeom>
          <a:blipFill>
            <a:blip r:embed="rId14"/>
            <a:stretch>
              <a:fillRect l="0" t="0" r="0" b="0"/>
            </a:stretch>
          </a:blipFill>
        </p:spPr>
      </p:sp>
      <p:sp>
        <p:nvSpPr>
          <p:cNvPr name="Freeform 22" id="22"/>
          <p:cNvSpPr/>
          <p:nvPr/>
        </p:nvSpPr>
        <p:spPr>
          <a:xfrm flipH="false" flipV="false" rot="0">
            <a:off x="9029700" y="3009900"/>
            <a:ext cx="571500" cy="752475"/>
          </a:xfrm>
          <a:custGeom>
            <a:avLst/>
            <a:gdLst/>
            <a:ahLst/>
            <a:cxnLst/>
            <a:rect r="r" b="b" t="t" l="l"/>
            <a:pathLst>
              <a:path h="752475" w="571500">
                <a:moveTo>
                  <a:pt x="0" y="0"/>
                </a:moveTo>
                <a:lnTo>
                  <a:pt x="571500" y="0"/>
                </a:lnTo>
                <a:lnTo>
                  <a:pt x="571500" y="752475"/>
                </a:lnTo>
                <a:lnTo>
                  <a:pt x="0" y="752475"/>
                </a:lnTo>
                <a:lnTo>
                  <a:pt x="0" y="0"/>
                </a:lnTo>
                <a:close/>
              </a:path>
            </a:pathLst>
          </a:custGeom>
          <a:blipFill>
            <a:blip r:embed="rId15"/>
            <a:stretch>
              <a:fillRect l="0" t="0" r="0" b="0"/>
            </a:stretch>
          </a:blipFill>
        </p:spPr>
      </p:sp>
      <p:sp>
        <p:nvSpPr>
          <p:cNvPr name="Freeform 23" id="23"/>
          <p:cNvSpPr/>
          <p:nvPr/>
        </p:nvSpPr>
        <p:spPr>
          <a:xfrm flipH="false" flipV="false" rot="0">
            <a:off x="10153650" y="3190875"/>
            <a:ext cx="1323975" cy="1143000"/>
          </a:xfrm>
          <a:custGeom>
            <a:avLst/>
            <a:gdLst/>
            <a:ahLst/>
            <a:cxnLst/>
            <a:rect r="r" b="b" t="t" l="l"/>
            <a:pathLst>
              <a:path h="1143000" w="1323975">
                <a:moveTo>
                  <a:pt x="0" y="0"/>
                </a:moveTo>
                <a:lnTo>
                  <a:pt x="1323975" y="0"/>
                </a:lnTo>
                <a:lnTo>
                  <a:pt x="1323975" y="1143000"/>
                </a:lnTo>
                <a:lnTo>
                  <a:pt x="0" y="1143000"/>
                </a:lnTo>
                <a:lnTo>
                  <a:pt x="0" y="0"/>
                </a:lnTo>
                <a:close/>
              </a:path>
            </a:pathLst>
          </a:custGeom>
          <a:blipFill>
            <a:blip r:embed="rId16"/>
            <a:stretch>
              <a:fillRect l="0" t="0" r="0" b="0"/>
            </a:stretch>
          </a:blipFill>
        </p:spPr>
      </p:sp>
      <p:sp>
        <p:nvSpPr>
          <p:cNvPr name="Freeform 24" id="24"/>
          <p:cNvSpPr/>
          <p:nvPr/>
        </p:nvSpPr>
        <p:spPr>
          <a:xfrm flipH="false" flipV="false" rot="0">
            <a:off x="5638800" y="4514850"/>
            <a:ext cx="571500" cy="381000"/>
          </a:xfrm>
          <a:custGeom>
            <a:avLst/>
            <a:gdLst/>
            <a:ahLst/>
            <a:cxnLst/>
            <a:rect r="r" b="b" t="t" l="l"/>
            <a:pathLst>
              <a:path h="381000" w="571500">
                <a:moveTo>
                  <a:pt x="0" y="0"/>
                </a:moveTo>
                <a:lnTo>
                  <a:pt x="571500" y="0"/>
                </a:lnTo>
                <a:lnTo>
                  <a:pt x="571500" y="381000"/>
                </a:lnTo>
                <a:lnTo>
                  <a:pt x="0" y="381000"/>
                </a:lnTo>
                <a:lnTo>
                  <a:pt x="0" y="0"/>
                </a:lnTo>
                <a:close/>
              </a:path>
            </a:pathLst>
          </a:custGeom>
          <a:blipFill>
            <a:blip r:embed="rId17"/>
            <a:stretch>
              <a:fillRect l="0" t="0" r="0" b="0"/>
            </a:stretch>
          </a:blipFill>
        </p:spPr>
      </p:sp>
      <p:sp>
        <p:nvSpPr>
          <p:cNvPr name="Freeform 25" id="25"/>
          <p:cNvSpPr/>
          <p:nvPr/>
        </p:nvSpPr>
        <p:spPr>
          <a:xfrm flipH="false" flipV="false" rot="0">
            <a:off x="11096625" y="4514850"/>
            <a:ext cx="571500" cy="381000"/>
          </a:xfrm>
          <a:custGeom>
            <a:avLst/>
            <a:gdLst/>
            <a:ahLst/>
            <a:cxnLst/>
            <a:rect r="r" b="b" t="t" l="l"/>
            <a:pathLst>
              <a:path h="381000" w="571500">
                <a:moveTo>
                  <a:pt x="0" y="0"/>
                </a:moveTo>
                <a:lnTo>
                  <a:pt x="571500" y="0"/>
                </a:lnTo>
                <a:lnTo>
                  <a:pt x="571500" y="381000"/>
                </a:lnTo>
                <a:lnTo>
                  <a:pt x="0" y="381000"/>
                </a:lnTo>
                <a:lnTo>
                  <a:pt x="0" y="0"/>
                </a:lnTo>
                <a:close/>
              </a:path>
            </a:pathLst>
          </a:custGeom>
          <a:blipFill>
            <a:blip r:embed="rId18"/>
            <a:stretch>
              <a:fillRect l="0" t="0" r="0" b="0"/>
            </a:stretch>
          </a:blipFill>
        </p:spPr>
      </p:sp>
      <p:sp>
        <p:nvSpPr>
          <p:cNvPr name="Freeform 26" id="26"/>
          <p:cNvSpPr/>
          <p:nvPr/>
        </p:nvSpPr>
        <p:spPr>
          <a:xfrm flipH="false" flipV="false" rot="0">
            <a:off x="371475" y="10534650"/>
            <a:ext cx="1323975" cy="1133475"/>
          </a:xfrm>
          <a:custGeom>
            <a:avLst/>
            <a:gdLst/>
            <a:ahLst/>
            <a:cxnLst/>
            <a:rect r="r" b="b" t="t" l="l"/>
            <a:pathLst>
              <a:path h="1133475" w="1323975">
                <a:moveTo>
                  <a:pt x="0" y="0"/>
                </a:moveTo>
                <a:lnTo>
                  <a:pt x="1323975" y="0"/>
                </a:lnTo>
                <a:lnTo>
                  <a:pt x="1323975" y="1133475"/>
                </a:lnTo>
                <a:lnTo>
                  <a:pt x="0" y="1133475"/>
                </a:lnTo>
                <a:lnTo>
                  <a:pt x="0" y="0"/>
                </a:lnTo>
                <a:close/>
              </a:path>
            </a:pathLst>
          </a:custGeom>
          <a:blipFill>
            <a:blip r:embed="rId19"/>
            <a:stretch>
              <a:fillRect l="0" t="0" r="0" b="0"/>
            </a:stretch>
          </a:blipFill>
        </p:spPr>
      </p:sp>
      <p:sp>
        <p:nvSpPr>
          <p:cNvPr name="Freeform 27" id="27"/>
          <p:cNvSpPr/>
          <p:nvPr/>
        </p:nvSpPr>
        <p:spPr>
          <a:xfrm flipH="false" flipV="false" rot="0">
            <a:off x="1685925" y="10344150"/>
            <a:ext cx="762000" cy="942975"/>
          </a:xfrm>
          <a:custGeom>
            <a:avLst/>
            <a:gdLst/>
            <a:ahLst/>
            <a:cxnLst/>
            <a:rect r="r" b="b" t="t" l="l"/>
            <a:pathLst>
              <a:path h="942975" w="762000">
                <a:moveTo>
                  <a:pt x="0" y="0"/>
                </a:moveTo>
                <a:lnTo>
                  <a:pt x="762000" y="0"/>
                </a:lnTo>
                <a:lnTo>
                  <a:pt x="762000" y="942975"/>
                </a:lnTo>
                <a:lnTo>
                  <a:pt x="0" y="942975"/>
                </a:lnTo>
                <a:lnTo>
                  <a:pt x="0" y="0"/>
                </a:lnTo>
                <a:close/>
              </a:path>
            </a:pathLst>
          </a:custGeom>
          <a:blipFill>
            <a:blip r:embed="rId20"/>
            <a:stretch>
              <a:fillRect l="0" t="0" r="0" b="0"/>
            </a:stretch>
          </a:blipFill>
        </p:spPr>
      </p:sp>
      <p:sp>
        <p:nvSpPr>
          <p:cNvPr name="Freeform 28" id="28"/>
          <p:cNvSpPr/>
          <p:nvPr/>
        </p:nvSpPr>
        <p:spPr>
          <a:xfrm flipH="false" flipV="false" rot="0">
            <a:off x="2438400" y="10534650"/>
            <a:ext cx="7534275" cy="1133475"/>
          </a:xfrm>
          <a:custGeom>
            <a:avLst/>
            <a:gdLst/>
            <a:ahLst/>
            <a:cxnLst/>
            <a:rect r="r" b="b" t="t" l="l"/>
            <a:pathLst>
              <a:path h="1133475" w="7534275">
                <a:moveTo>
                  <a:pt x="0" y="0"/>
                </a:moveTo>
                <a:lnTo>
                  <a:pt x="7534275" y="0"/>
                </a:lnTo>
                <a:lnTo>
                  <a:pt x="7534275" y="1133475"/>
                </a:lnTo>
                <a:lnTo>
                  <a:pt x="0" y="1133475"/>
                </a:lnTo>
                <a:lnTo>
                  <a:pt x="0" y="0"/>
                </a:lnTo>
                <a:close/>
              </a:path>
            </a:pathLst>
          </a:custGeom>
          <a:blipFill>
            <a:blip r:embed="rId21"/>
            <a:stretch>
              <a:fillRect l="0" t="0" r="0" b="0"/>
            </a:stretch>
          </a:blipFill>
        </p:spPr>
      </p:sp>
      <p:sp>
        <p:nvSpPr>
          <p:cNvPr name="TextBox 29" id="29"/>
          <p:cNvSpPr txBox="true"/>
          <p:nvPr/>
        </p:nvSpPr>
        <p:spPr>
          <a:xfrm rot="0">
            <a:off x="3202534" y="10923762"/>
            <a:ext cx="6092038" cy="466883"/>
          </a:xfrm>
          <a:prstGeom prst="rect">
            <a:avLst/>
          </a:prstGeom>
        </p:spPr>
        <p:txBody>
          <a:bodyPr anchor="t" rtlCol="false" tIns="0" lIns="0" bIns="0" rIns="0">
            <a:spAutoFit/>
          </a:bodyPr>
          <a:lstStyle/>
          <a:p>
            <a:pPr algn="ctr">
              <a:lnSpc>
                <a:spcPts val="3718"/>
              </a:lnSpc>
            </a:pPr>
            <a:r>
              <a:rPr lang="en-US" b="true" sz="2975" i="true">
                <a:solidFill>
                  <a:srgbClr val="FFFFFF"/>
                </a:solidFill>
                <a:latin typeface="Lato Bold Italics"/>
                <a:ea typeface="Lato Bold Italics"/>
                <a:cs typeface="Lato Bold Italics"/>
                <a:sym typeface="Lato Bold Italics"/>
              </a:rPr>
              <a:t>Together we learn, grow and succeed.</a:t>
            </a:r>
          </a:p>
        </p:txBody>
      </p:sp>
      <p:sp>
        <p:nvSpPr>
          <p:cNvPr name="Freeform 30" id="30"/>
          <p:cNvSpPr/>
          <p:nvPr/>
        </p:nvSpPr>
        <p:spPr>
          <a:xfrm flipH="false" flipV="false" rot="0">
            <a:off x="9963150" y="10715625"/>
            <a:ext cx="762000" cy="762000"/>
          </a:xfrm>
          <a:custGeom>
            <a:avLst/>
            <a:gdLst/>
            <a:ahLst/>
            <a:cxnLst/>
            <a:rect r="r" b="b" t="t" l="l"/>
            <a:pathLst>
              <a:path h="762000" w="762000">
                <a:moveTo>
                  <a:pt x="0" y="0"/>
                </a:moveTo>
                <a:lnTo>
                  <a:pt x="762000" y="0"/>
                </a:lnTo>
                <a:lnTo>
                  <a:pt x="762000" y="762000"/>
                </a:lnTo>
                <a:lnTo>
                  <a:pt x="0" y="762000"/>
                </a:lnTo>
                <a:lnTo>
                  <a:pt x="0" y="0"/>
                </a:lnTo>
                <a:close/>
              </a:path>
            </a:pathLst>
          </a:custGeom>
          <a:blipFill>
            <a:blip r:embed="rId22"/>
            <a:stretch>
              <a:fillRect l="0" t="0" r="0" b="0"/>
            </a:stretch>
          </a:blipFill>
        </p:spPr>
      </p:sp>
      <p:sp>
        <p:nvSpPr>
          <p:cNvPr name="TextBox 31" id="31"/>
          <p:cNvSpPr txBox="true"/>
          <p:nvPr/>
        </p:nvSpPr>
        <p:spPr>
          <a:xfrm rot="-453600">
            <a:off x="5632846" y="8835635"/>
            <a:ext cx="626059" cy="174014"/>
          </a:xfrm>
          <a:prstGeom prst="rect">
            <a:avLst/>
          </a:prstGeom>
        </p:spPr>
        <p:txBody>
          <a:bodyPr anchor="t" rtlCol="false" tIns="0" lIns="0" bIns="0" rIns="0">
            <a:spAutoFit/>
          </a:bodyPr>
          <a:lstStyle/>
          <a:p>
            <a:pPr algn="ctr">
              <a:lnSpc>
                <a:spcPts val="1370"/>
              </a:lnSpc>
            </a:pPr>
            <a:r>
              <a:rPr lang="en-US" sz="1096" b="true">
                <a:solidFill>
                  <a:srgbClr val="005236"/>
                </a:solidFill>
                <a:latin typeface="Lato Bold"/>
                <a:ea typeface="Lato Bold"/>
                <a:cs typeface="Lato Bold"/>
                <a:sym typeface="Lato Bold"/>
              </a:rPr>
              <a:t>7 × 5 = 12</a:t>
            </a:r>
          </a:p>
        </p:txBody>
      </p:sp>
      <p:sp>
        <p:nvSpPr>
          <p:cNvPr name="TextBox 32" id="32"/>
          <p:cNvSpPr txBox="true"/>
          <p:nvPr/>
        </p:nvSpPr>
        <p:spPr>
          <a:xfrm rot="-453600">
            <a:off x="7535103" y="8703200"/>
            <a:ext cx="626059" cy="174014"/>
          </a:xfrm>
          <a:prstGeom prst="rect">
            <a:avLst/>
          </a:prstGeom>
        </p:spPr>
        <p:txBody>
          <a:bodyPr anchor="t" rtlCol="false" tIns="0" lIns="0" bIns="0" rIns="0">
            <a:spAutoFit/>
          </a:bodyPr>
          <a:lstStyle/>
          <a:p>
            <a:pPr algn="ctr">
              <a:lnSpc>
                <a:spcPts val="1370"/>
              </a:lnSpc>
            </a:pPr>
            <a:r>
              <a:rPr lang="en-US" sz="1096" b="true">
                <a:solidFill>
                  <a:srgbClr val="005236"/>
                </a:solidFill>
                <a:latin typeface="Lato Bold"/>
                <a:ea typeface="Lato Bold"/>
                <a:cs typeface="Lato Bold"/>
                <a:sym typeface="Lato Bold"/>
              </a:rPr>
              <a:t>3 × 4 = 12</a:t>
            </a:r>
          </a:p>
        </p:txBody>
      </p:sp>
      <p:sp>
        <p:nvSpPr>
          <p:cNvPr name="TextBox 33" id="33"/>
          <p:cNvSpPr txBox="true"/>
          <p:nvPr/>
        </p:nvSpPr>
        <p:spPr>
          <a:xfrm rot="453600">
            <a:off x="9741693" y="9162686"/>
            <a:ext cx="975208" cy="155414"/>
          </a:xfrm>
          <a:prstGeom prst="rect">
            <a:avLst/>
          </a:prstGeom>
        </p:spPr>
        <p:txBody>
          <a:bodyPr anchor="t" rtlCol="false" tIns="0" lIns="0" bIns="0" rIns="0">
            <a:spAutoFit/>
          </a:bodyPr>
          <a:lstStyle/>
          <a:p>
            <a:pPr algn="ctr">
              <a:lnSpc>
                <a:spcPts val="1281"/>
              </a:lnSpc>
            </a:pPr>
            <a:r>
              <a:rPr lang="en-US" b="true" sz="1025">
                <a:solidFill>
                  <a:srgbClr val="005236"/>
                </a:solidFill>
                <a:latin typeface="Lato Bold"/>
                <a:ea typeface="Lato Bold"/>
                <a:cs typeface="Lato Bold"/>
                <a:sym typeface="Lato Bold"/>
              </a:rPr>
              <a:t>MATHEMATICS</a:t>
            </a:r>
          </a:p>
        </p:txBody>
      </p:sp>
      <p:sp>
        <p:nvSpPr>
          <p:cNvPr name="TextBox 34" id="34"/>
          <p:cNvSpPr txBox="true"/>
          <p:nvPr/>
        </p:nvSpPr>
        <p:spPr>
          <a:xfrm rot="453600">
            <a:off x="9800727" y="9609134"/>
            <a:ext cx="722376" cy="192163"/>
          </a:xfrm>
          <a:prstGeom prst="rect">
            <a:avLst/>
          </a:prstGeom>
        </p:spPr>
        <p:txBody>
          <a:bodyPr anchor="t" rtlCol="false" tIns="0" lIns="0" bIns="0" rIns="0">
            <a:spAutoFit/>
          </a:bodyPr>
          <a:lstStyle/>
          <a:p>
            <a:pPr algn="ctr">
              <a:lnSpc>
                <a:spcPts val="1547"/>
              </a:lnSpc>
            </a:pPr>
            <a:r>
              <a:rPr lang="en-US" b="true" sz="1238">
                <a:solidFill>
                  <a:srgbClr val="005236"/>
                </a:solidFill>
                <a:latin typeface="Lato Bold"/>
                <a:ea typeface="Lato Bold"/>
                <a:cs typeface="Lato Bold"/>
                <a:sym typeface="Lato Bold"/>
              </a:rPr>
              <a:t>READING</a:t>
            </a:r>
          </a:p>
        </p:txBody>
      </p:sp>
      <p:sp>
        <p:nvSpPr>
          <p:cNvPr name="TextBox 35" id="35"/>
          <p:cNvSpPr txBox="true"/>
          <p:nvPr/>
        </p:nvSpPr>
        <p:spPr>
          <a:xfrm rot="453600">
            <a:off x="9741140" y="10189479"/>
            <a:ext cx="626059" cy="201913"/>
          </a:xfrm>
          <a:prstGeom prst="rect">
            <a:avLst/>
          </a:prstGeom>
        </p:spPr>
        <p:txBody>
          <a:bodyPr anchor="t" rtlCol="false" tIns="0" lIns="0" bIns="0" rIns="0">
            <a:spAutoFit/>
          </a:bodyPr>
          <a:lstStyle/>
          <a:p>
            <a:pPr algn="ctr">
              <a:lnSpc>
                <a:spcPts val="1503"/>
              </a:lnSpc>
            </a:pPr>
            <a:r>
              <a:rPr lang="en-US" b="true" sz="1202">
                <a:solidFill>
                  <a:srgbClr val="005236"/>
                </a:solidFill>
                <a:latin typeface="Lato Bold"/>
                <a:ea typeface="Lato Bold"/>
                <a:cs typeface="Lato Bold"/>
                <a:sym typeface="Lato Bold"/>
              </a:rPr>
              <a:t>SCIENCE</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2039600" cy="12039600"/>
          </a:xfrm>
          <a:custGeom>
            <a:avLst/>
            <a:gdLst/>
            <a:ahLst/>
            <a:cxnLst/>
            <a:rect r="r" b="b" t="t" l="l"/>
            <a:pathLst>
              <a:path h="12039600" w="12039600">
                <a:moveTo>
                  <a:pt x="0" y="0"/>
                </a:moveTo>
                <a:lnTo>
                  <a:pt x="12039600" y="0"/>
                </a:lnTo>
                <a:lnTo>
                  <a:pt x="12039600" y="12039600"/>
                </a:lnTo>
                <a:lnTo>
                  <a:pt x="0" y="12039600"/>
                </a:lnTo>
                <a:lnTo>
                  <a:pt x="0" y="0"/>
                </a:lnTo>
                <a:close/>
              </a:path>
            </a:pathLst>
          </a:custGeom>
          <a:blipFill>
            <a:blip r:embed="rId2"/>
            <a:stretch>
              <a:fillRect l="0" t="0" r="0" b="0"/>
            </a:stretch>
          </a:blipFill>
        </p:spPr>
      </p:sp>
      <p:sp>
        <p:nvSpPr>
          <p:cNvPr name="Freeform 3" id="3"/>
          <p:cNvSpPr/>
          <p:nvPr/>
        </p:nvSpPr>
        <p:spPr>
          <a:xfrm flipH="false" flipV="false" rot="0">
            <a:off x="0" y="0"/>
            <a:ext cx="12039600" cy="1133475"/>
          </a:xfrm>
          <a:custGeom>
            <a:avLst/>
            <a:gdLst/>
            <a:ahLst/>
            <a:cxnLst/>
            <a:rect r="r" b="b" t="t" l="l"/>
            <a:pathLst>
              <a:path h="1133475" w="12039600">
                <a:moveTo>
                  <a:pt x="0" y="0"/>
                </a:moveTo>
                <a:lnTo>
                  <a:pt x="12039600" y="0"/>
                </a:lnTo>
                <a:lnTo>
                  <a:pt x="12039600" y="1133475"/>
                </a:lnTo>
                <a:lnTo>
                  <a:pt x="0" y="1133475"/>
                </a:lnTo>
                <a:lnTo>
                  <a:pt x="0" y="0"/>
                </a:lnTo>
                <a:close/>
              </a:path>
            </a:pathLst>
          </a:custGeom>
          <a:blipFill>
            <a:blip r:embed="rId3"/>
            <a:stretch>
              <a:fillRect l="0" t="0" r="0" b="0"/>
            </a:stretch>
          </a:blipFill>
        </p:spPr>
      </p:sp>
      <p:sp>
        <p:nvSpPr>
          <p:cNvPr name="Freeform 4" id="4"/>
          <p:cNvSpPr/>
          <p:nvPr/>
        </p:nvSpPr>
        <p:spPr>
          <a:xfrm flipH="false" flipV="false" rot="0">
            <a:off x="371475" y="0"/>
            <a:ext cx="762000" cy="942975"/>
          </a:xfrm>
          <a:custGeom>
            <a:avLst/>
            <a:gdLst/>
            <a:ahLst/>
            <a:cxnLst/>
            <a:rect r="r" b="b" t="t" l="l"/>
            <a:pathLst>
              <a:path h="942975" w="762000">
                <a:moveTo>
                  <a:pt x="0" y="0"/>
                </a:moveTo>
                <a:lnTo>
                  <a:pt x="762000" y="0"/>
                </a:lnTo>
                <a:lnTo>
                  <a:pt x="762000" y="942975"/>
                </a:lnTo>
                <a:lnTo>
                  <a:pt x="0" y="942975"/>
                </a:lnTo>
                <a:lnTo>
                  <a:pt x="0" y="0"/>
                </a:lnTo>
                <a:close/>
              </a:path>
            </a:pathLst>
          </a:custGeom>
          <a:blipFill>
            <a:blip r:embed="rId4"/>
            <a:stretch>
              <a:fillRect l="0" t="0" r="0" b="0"/>
            </a:stretch>
          </a:blipFill>
        </p:spPr>
      </p:sp>
      <p:sp>
        <p:nvSpPr>
          <p:cNvPr name="TextBox 5" id="5"/>
          <p:cNvSpPr txBox="true"/>
          <p:nvPr/>
        </p:nvSpPr>
        <p:spPr>
          <a:xfrm rot="0">
            <a:off x="9968789" y="224608"/>
            <a:ext cx="1276198" cy="256624"/>
          </a:xfrm>
          <a:prstGeom prst="rect">
            <a:avLst/>
          </a:prstGeom>
        </p:spPr>
        <p:txBody>
          <a:bodyPr anchor="t" rtlCol="false" tIns="0" lIns="0" bIns="0" rIns="0">
            <a:spAutoFit/>
          </a:bodyPr>
          <a:lstStyle/>
          <a:p>
            <a:pPr algn="r">
              <a:lnSpc>
                <a:spcPts val="2130"/>
              </a:lnSpc>
            </a:pPr>
            <a:r>
              <a:rPr lang="en-US" sz="1521">
                <a:solidFill>
                  <a:srgbClr val="FFFFFF"/>
                </a:solidFill>
                <a:latin typeface="League Spartan"/>
                <a:ea typeface="League Spartan"/>
                <a:cs typeface="League Spartan"/>
                <a:sym typeface="League Spartan"/>
              </a:rPr>
              <a:t>PAGE 2 OF 6</a:t>
            </a:r>
          </a:p>
        </p:txBody>
      </p:sp>
      <p:sp>
        <p:nvSpPr>
          <p:cNvPr name="Freeform 6" id="6"/>
          <p:cNvSpPr/>
          <p:nvPr/>
        </p:nvSpPr>
        <p:spPr>
          <a:xfrm flipH="false" flipV="false" rot="0">
            <a:off x="11287125" y="180975"/>
            <a:ext cx="571500" cy="571500"/>
          </a:xfrm>
          <a:custGeom>
            <a:avLst/>
            <a:gdLst/>
            <a:ahLst/>
            <a:cxnLst/>
            <a:rect r="r" b="b" t="t" l="l"/>
            <a:pathLst>
              <a:path h="571500" w="571500">
                <a:moveTo>
                  <a:pt x="0" y="0"/>
                </a:moveTo>
                <a:lnTo>
                  <a:pt x="571500" y="0"/>
                </a:lnTo>
                <a:lnTo>
                  <a:pt x="571500" y="571500"/>
                </a:lnTo>
                <a:lnTo>
                  <a:pt x="0" y="571500"/>
                </a:lnTo>
                <a:lnTo>
                  <a:pt x="0" y="0"/>
                </a:lnTo>
                <a:close/>
              </a:path>
            </a:pathLst>
          </a:custGeom>
          <a:blipFill>
            <a:blip r:embed="rId5"/>
            <a:stretch>
              <a:fillRect l="0" t="0" r="0" b="0"/>
            </a:stretch>
          </a:blipFill>
        </p:spPr>
      </p:sp>
      <p:sp>
        <p:nvSpPr>
          <p:cNvPr name="TextBox 7" id="7"/>
          <p:cNvSpPr txBox="true"/>
          <p:nvPr/>
        </p:nvSpPr>
        <p:spPr>
          <a:xfrm rot="0">
            <a:off x="1516990" y="1126714"/>
            <a:ext cx="9234373" cy="680271"/>
          </a:xfrm>
          <a:prstGeom prst="rect">
            <a:avLst/>
          </a:prstGeom>
        </p:spPr>
        <p:txBody>
          <a:bodyPr anchor="t" rtlCol="false" tIns="0" lIns="0" bIns="0" rIns="0">
            <a:spAutoFit/>
          </a:bodyPr>
          <a:lstStyle/>
          <a:p>
            <a:pPr algn="ctr">
              <a:lnSpc>
                <a:spcPts val="5554"/>
              </a:lnSpc>
            </a:pPr>
            <a:r>
              <a:rPr lang="en-US" sz="3967">
                <a:solidFill>
                  <a:srgbClr val="00663A"/>
                </a:solidFill>
                <a:latin typeface="League Spartan"/>
                <a:ea typeface="League Spartan"/>
                <a:cs typeface="League Spartan"/>
                <a:sym typeface="League Spartan"/>
              </a:rPr>
              <a:t>School Improvement Plan Priorities</a:t>
            </a:r>
          </a:p>
        </p:txBody>
      </p:sp>
      <p:sp>
        <p:nvSpPr>
          <p:cNvPr name="Freeform 8" id="8"/>
          <p:cNvSpPr/>
          <p:nvPr/>
        </p:nvSpPr>
        <p:spPr>
          <a:xfrm flipH="false" flipV="false" rot="0">
            <a:off x="561975" y="1876425"/>
            <a:ext cx="10725150" cy="200025"/>
          </a:xfrm>
          <a:custGeom>
            <a:avLst/>
            <a:gdLst/>
            <a:ahLst/>
            <a:cxnLst/>
            <a:rect r="r" b="b" t="t" l="l"/>
            <a:pathLst>
              <a:path h="200025" w="10725150">
                <a:moveTo>
                  <a:pt x="0" y="0"/>
                </a:moveTo>
                <a:lnTo>
                  <a:pt x="10725150" y="0"/>
                </a:lnTo>
                <a:lnTo>
                  <a:pt x="10725150" y="200025"/>
                </a:lnTo>
                <a:lnTo>
                  <a:pt x="0" y="200025"/>
                </a:lnTo>
                <a:lnTo>
                  <a:pt x="0" y="0"/>
                </a:lnTo>
                <a:close/>
              </a:path>
            </a:pathLst>
          </a:custGeom>
          <a:blipFill>
            <a:blip r:embed="rId6"/>
            <a:stretch>
              <a:fillRect l="0" t="0" r="0" b="0"/>
            </a:stretch>
          </a:blipFill>
        </p:spPr>
      </p:sp>
      <p:sp>
        <p:nvSpPr>
          <p:cNvPr name="Freeform 9" id="9"/>
          <p:cNvSpPr/>
          <p:nvPr/>
        </p:nvSpPr>
        <p:spPr>
          <a:xfrm flipH="false" flipV="false" rot="0">
            <a:off x="5638800" y="1685925"/>
            <a:ext cx="571500" cy="571500"/>
          </a:xfrm>
          <a:custGeom>
            <a:avLst/>
            <a:gdLst/>
            <a:ahLst/>
            <a:cxnLst/>
            <a:rect r="r" b="b" t="t" l="l"/>
            <a:pathLst>
              <a:path h="571500" w="571500">
                <a:moveTo>
                  <a:pt x="0" y="0"/>
                </a:moveTo>
                <a:lnTo>
                  <a:pt x="571500" y="0"/>
                </a:lnTo>
                <a:lnTo>
                  <a:pt x="571500" y="571500"/>
                </a:lnTo>
                <a:lnTo>
                  <a:pt x="0" y="571500"/>
                </a:lnTo>
                <a:lnTo>
                  <a:pt x="0" y="0"/>
                </a:lnTo>
                <a:close/>
              </a:path>
            </a:pathLst>
          </a:custGeom>
          <a:blipFill>
            <a:blip r:embed="rId7"/>
            <a:stretch>
              <a:fillRect l="0" t="0" r="0" b="0"/>
            </a:stretch>
          </a:blipFill>
        </p:spPr>
      </p:sp>
      <p:sp>
        <p:nvSpPr>
          <p:cNvPr name="Freeform 10" id="10"/>
          <p:cNvSpPr/>
          <p:nvPr/>
        </p:nvSpPr>
        <p:spPr>
          <a:xfrm flipH="false" flipV="false" rot="0">
            <a:off x="180975" y="2257425"/>
            <a:ext cx="11677650" cy="4705350"/>
          </a:xfrm>
          <a:custGeom>
            <a:avLst/>
            <a:gdLst/>
            <a:ahLst/>
            <a:cxnLst/>
            <a:rect r="r" b="b" t="t" l="l"/>
            <a:pathLst>
              <a:path h="4705350" w="11677650">
                <a:moveTo>
                  <a:pt x="0" y="0"/>
                </a:moveTo>
                <a:lnTo>
                  <a:pt x="11677650" y="0"/>
                </a:lnTo>
                <a:lnTo>
                  <a:pt x="11677650" y="4705350"/>
                </a:lnTo>
                <a:lnTo>
                  <a:pt x="0" y="4705350"/>
                </a:lnTo>
                <a:lnTo>
                  <a:pt x="0" y="0"/>
                </a:lnTo>
                <a:close/>
              </a:path>
            </a:pathLst>
          </a:custGeom>
          <a:blipFill>
            <a:blip r:embed="rId8"/>
            <a:stretch>
              <a:fillRect l="0" t="0" r="0" b="0"/>
            </a:stretch>
          </a:blipFill>
        </p:spPr>
      </p:sp>
      <p:sp>
        <p:nvSpPr>
          <p:cNvPr name="Freeform 11" id="11"/>
          <p:cNvSpPr/>
          <p:nvPr/>
        </p:nvSpPr>
        <p:spPr>
          <a:xfrm flipH="false" flipV="false" rot="0">
            <a:off x="2257425" y="2257425"/>
            <a:ext cx="571500" cy="571500"/>
          </a:xfrm>
          <a:custGeom>
            <a:avLst/>
            <a:gdLst/>
            <a:ahLst/>
            <a:cxnLst/>
            <a:rect r="r" b="b" t="t" l="l"/>
            <a:pathLst>
              <a:path h="571500" w="571500">
                <a:moveTo>
                  <a:pt x="0" y="0"/>
                </a:moveTo>
                <a:lnTo>
                  <a:pt x="571500" y="0"/>
                </a:lnTo>
                <a:lnTo>
                  <a:pt x="571500" y="571500"/>
                </a:lnTo>
                <a:lnTo>
                  <a:pt x="0" y="571500"/>
                </a:lnTo>
                <a:lnTo>
                  <a:pt x="0" y="0"/>
                </a:lnTo>
                <a:close/>
              </a:path>
            </a:pathLst>
          </a:custGeom>
          <a:blipFill>
            <a:blip r:embed="rId9"/>
            <a:stretch>
              <a:fillRect l="0" t="0" r="0" b="0"/>
            </a:stretch>
          </a:blipFill>
        </p:spPr>
      </p:sp>
      <p:sp>
        <p:nvSpPr>
          <p:cNvPr name="TextBox 12" id="12"/>
          <p:cNvSpPr txBox="true"/>
          <p:nvPr/>
        </p:nvSpPr>
        <p:spPr>
          <a:xfrm rot="0">
            <a:off x="2757068" y="2488053"/>
            <a:ext cx="5213147" cy="256624"/>
          </a:xfrm>
          <a:prstGeom prst="rect">
            <a:avLst/>
          </a:prstGeom>
        </p:spPr>
        <p:txBody>
          <a:bodyPr anchor="t" rtlCol="false" tIns="0" lIns="0" bIns="0" rIns="0">
            <a:spAutoFit/>
          </a:bodyPr>
          <a:lstStyle/>
          <a:p>
            <a:pPr algn="l">
              <a:lnSpc>
                <a:spcPts val="2130"/>
              </a:lnSpc>
            </a:pPr>
            <a:r>
              <a:rPr lang="en-US" sz="1521">
                <a:solidFill>
                  <a:srgbClr val="00663A"/>
                </a:solidFill>
                <a:latin typeface="League Spartan"/>
                <a:ea typeface="League Spartan"/>
                <a:cs typeface="League Spartan"/>
                <a:sym typeface="League Spartan"/>
              </a:rPr>
              <a:t>Priority 1: Developing Independence and Challenge</a:t>
            </a:r>
          </a:p>
        </p:txBody>
      </p:sp>
      <p:sp>
        <p:nvSpPr>
          <p:cNvPr name="Freeform 13" id="13"/>
          <p:cNvSpPr/>
          <p:nvPr/>
        </p:nvSpPr>
        <p:spPr>
          <a:xfrm flipH="false" flipV="false" rot="0">
            <a:off x="180975" y="2628900"/>
            <a:ext cx="2457450" cy="2828925"/>
          </a:xfrm>
          <a:custGeom>
            <a:avLst/>
            <a:gdLst/>
            <a:ahLst/>
            <a:cxnLst/>
            <a:rect r="r" b="b" t="t" l="l"/>
            <a:pathLst>
              <a:path h="2828925" w="2457450">
                <a:moveTo>
                  <a:pt x="0" y="0"/>
                </a:moveTo>
                <a:lnTo>
                  <a:pt x="2457450" y="0"/>
                </a:lnTo>
                <a:lnTo>
                  <a:pt x="2457450" y="2828925"/>
                </a:lnTo>
                <a:lnTo>
                  <a:pt x="0" y="2828925"/>
                </a:lnTo>
                <a:lnTo>
                  <a:pt x="0" y="0"/>
                </a:lnTo>
                <a:close/>
              </a:path>
            </a:pathLst>
          </a:custGeom>
          <a:blipFill>
            <a:blip r:embed="rId10"/>
            <a:stretch>
              <a:fillRect l="0" t="0" r="0" b="0"/>
            </a:stretch>
          </a:blipFill>
        </p:spPr>
      </p:sp>
      <p:sp>
        <p:nvSpPr>
          <p:cNvPr name="TextBox 14" id="14"/>
          <p:cNvSpPr txBox="true"/>
          <p:nvPr/>
        </p:nvSpPr>
        <p:spPr>
          <a:xfrm rot="0">
            <a:off x="951128" y="5626392"/>
            <a:ext cx="5128870" cy="900202"/>
          </a:xfrm>
          <a:prstGeom prst="rect">
            <a:avLst/>
          </a:prstGeom>
        </p:spPr>
        <p:txBody>
          <a:bodyPr anchor="t" rtlCol="false" tIns="0" lIns="0" bIns="0" rIns="0">
            <a:spAutoFit/>
          </a:bodyPr>
          <a:lstStyle/>
          <a:p>
            <a:pPr algn="l">
              <a:lnSpc>
                <a:spcPts val="1832"/>
              </a:lnSpc>
            </a:pPr>
            <a:r>
              <a:rPr lang="en-US" sz="1308">
                <a:solidFill>
                  <a:srgbClr val="003B22"/>
                </a:solidFill>
                <a:latin typeface="Nourd"/>
                <a:ea typeface="Nourd"/>
                <a:cs typeface="Nourd"/>
                <a:sym typeface="Nourd"/>
              </a:rPr>
              <a:t>Classrooms will provide opportunities for pupils to make decisions, work collaboratively, evaluate their own progress and embrace challenges that extend their thinking. By nurturing independence, we aim to ensure every learner reaches their full potential.</a:t>
            </a:r>
          </a:p>
        </p:txBody>
      </p:sp>
      <p:sp>
        <p:nvSpPr>
          <p:cNvPr name="TextBox 15" id="15"/>
          <p:cNvSpPr txBox="true"/>
          <p:nvPr/>
        </p:nvSpPr>
        <p:spPr>
          <a:xfrm rot="0">
            <a:off x="2757068" y="2918753"/>
            <a:ext cx="4310177" cy="644828"/>
          </a:xfrm>
          <a:prstGeom prst="rect">
            <a:avLst/>
          </a:prstGeom>
        </p:spPr>
        <p:txBody>
          <a:bodyPr anchor="t" rtlCol="false" tIns="0" lIns="0" bIns="0" rIns="0">
            <a:spAutoFit/>
          </a:bodyPr>
          <a:lstStyle/>
          <a:p>
            <a:pPr algn="l">
              <a:lnSpc>
                <a:spcPts val="1733"/>
              </a:lnSpc>
            </a:pPr>
            <a:r>
              <a:rPr lang="en-US" sz="1238">
                <a:solidFill>
                  <a:srgbClr val="003B22"/>
                </a:solidFill>
                <a:latin typeface="Nourd"/>
                <a:ea typeface="Nourd"/>
                <a:cs typeface="Nourd"/>
                <a:sym typeface="Nourd"/>
              </a:rPr>
              <a:t>This year we will be placing a strong emphasis on helping pupils become more independent learners whilst ensuring that all learning provides the appropriate level of challenge.</a:t>
            </a:r>
          </a:p>
        </p:txBody>
      </p:sp>
      <p:sp>
        <p:nvSpPr>
          <p:cNvPr name="Freeform 16" id="16"/>
          <p:cNvSpPr/>
          <p:nvPr/>
        </p:nvSpPr>
        <p:spPr>
          <a:xfrm flipH="false" flipV="false" rot="0">
            <a:off x="2628900" y="3943350"/>
            <a:ext cx="381000" cy="1514475"/>
          </a:xfrm>
          <a:custGeom>
            <a:avLst/>
            <a:gdLst/>
            <a:ahLst/>
            <a:cxnLst/>
            <a:rect r="r" b="b" t="t" l="l"/>
            <a:pathLst>
              <a:path h="1514475" w="381000">
                <a:moveTo>
                  <a:pt x="0" y="0"/>
                </a:moveTo>
                <a:lnTo>
                  <a:pt x="381000" y="0"/>
                </a:lnTo>
                <a:lnTo>
                  <a:pt x="381000" y="1514475"/>
                </a:lnTo>
                <a:lnTo>
                  <a:pt x="0" y="1514475"/>
                </a:lnTo>
                <a:lnTo>
                  <a:pt x="0" y="0"/>
                </a:lnTo>
                <a:close/>
              </a:path>
            </a:pathLst>
          </a:custGeom>
          <a:blipFill>
            <a:blip r:embed="rId11"/>
            <a:stretch>
              <a:fillRect l="0" t="0" r="0" b="0"/>
            </a:stretch>
          </a:blipFill>
        </p:spPr>
      </p:sp>
      <p:sp>
        <p:nvSpPr>
          <p:cNvPr name="TextBox 17" id="17"/>
          <p:cNvSpPr txBox="true"/>
          <p:nvPr/>
        </p:nvSpPr>
        <p:spPr>
          <a:xfrm rot="0">
            <a:off x="3070098" y="4122411"/>
            <a:ext cx="3900830" cy="1180203"/>
          </a:xfrm>
          <a:prstGeom prst="rect">
            <a:avLst/>
          </a:prstGeom>
        </p:spPr>
        <p:txBody>
          <a:bodyPr anchor="t" rtlCol="false" tIns="0" lIns="0" bIns="0" rIns="0">
            <a:spAutoFit/>
          </a:bodyPr>
          <a:lstStyle/>
          <a:p>
            <a:pPr algn="l">
              <a:lnSpc>
                <a:spcPts val="1910"/>
              </a:lnSpc>
            </a:pPr>
            <a:r>
              <a:rPr lang="en-US" sz="1273">
                <a:solidFill>
                  <a:srgbClr val="003B22"/>
                </a:solidFill>
                <a:latin typeface="Nourd"/>
                <a:ea typeface="Nourd"/>
                <a:cs typeface="Nourd"/>
                <a:sym typeface="Nourd"/>
              </a:rPr>
              <a:t>Take greater ownership of their learning.</a:t>
            </a:r>
          </a:p>
          <a:p>
            <a:pPr algn="l">
              <a:lnSpc>
                <a:spcPts val="1910"/>
              </a:lnSpc>
            </a:pPr>
            <a:r>
              <a:rPr lang="en-US" sz="1273">
                <a:solidFill>
                  <a:srgbClr val="003B22"/>
                </a:solidFill>
                <a:latin typeface="Nourd"/>
                <a:ea typeface="Nourd"/>
                <a:cs typeface="Nourd"/>
                <a:sym typeface="Nourd"/>
              </a:rPr>
              <a:t>Develop resilience when faced with challenges.</a:t>
            </a:r>
          </a:p>
          <a:p>
            <a:pPr algn="l">
              <a:lnSpc>
                <a:spcPts val="1910"/>
              </a:lnSpc>
            </a:pPr>
            <a:r>
              <a:rPr lang="en-US" sz="1273">
                <a:solidFill>
                  <a:srgbClr val="003B22"/>
                </a:solidFill>
                <a:latin typeface="Nourd"/>
                <a:ea typeface="Nourd"/>
                <a:cs typeface="Nourd"/>
                <a:sym typeface="Nourd"/>
              </a:rPr>
              <a:t>Apply skills independently across different contexts.</a:t>
            </a:r>
          </a:p>
          <a:p>
            <a:pPr algn="l">
              <a:lnSpc>
                <a:spcPts val="1910"/>
              </a:lnSpc>
            </a:pPr>
            <a:r>
              <a:rPr lang="en-US" sz="1273">
                <a:solidFill>
                  <a:srgbClr val="003B22"/>
                </a:solidFill>
                <a:latin typeface="Nourd"/>
                <a:ea typeface="Nourd"/>
                <a:cs typeface="Nourd"/>
                <a:sym typeface="Nourd"/>
              </a:rPr>
              <a:t>Think critically and solve problems confidently.</a:t>
            </a:r>
          </a:p>
          <a:p>
            <a:pPr algn="l">
              <a:lnSpc>
                <a:spcPts val="1910"/>
              </a:lnSpc>
            </a:pPr>
            <a:r>
              <a:rPr lang="en-US" sz="1273">
                <a:solidFill>
                  <a:srgbClr val="003B22"/>
                </a:solidFill>
                <a:latin typeface="Nourd"/>
                <a:ea typeface="Nourd"/>
                <a:cs typeface="Nourd"/>
                <a:sym typeface="Nourd"/>
              </a:rPr>
              <a:t>Reflect on their learning and identify next steps.</a:t>
            </a:r>
          </a:p>
        </p:txBody>
      </p:sp>
      <p:sp>
        <p:nvSpPr>
          <p:cNvPr name="Freeform 18" id="18"/>
          <p:cNvSpPr/>
          <p:nvPr/>
        </p:nvSpPr>
        <p:spPr>
          <a:xfrm flipH="false" flipV="false" rot="0">
            <a:off x="7334250" y="2819400"/>
            <a:ext cx="4333875" cy="3771900"/>
          </a:xfrm>
          <a:custGeom>
            <a:avLst/>
            <a:gdLst/>
            <a:ahLst/>
            <a:cxnLst/>
            <a:rect r="r" b="b" t="t" l="l"/>
            <a:pathLst>
              <a:path h="3771900" w="4333875">
                <a:moveTo>
                  <a:pt x="0" y="0"/>
                </a:moveTo>
                <a:lnTo>
                  <a:pt x="4333875" y="0"/>
                </a:lnTo>
                <a:lnTo>
                  <a:pt x="4333875" y="3771900"/>
                </a:lnTo>
                <a:lnTo>
                  <a:pt x="0" y="3771900"/>
                </a:lnTo>
                <a:lnTo>
                  <a:pt x="0" y="0"/>
                </a:lnTo>
                <a:close/>
              </a:path>
            </a:pathLst>
          </a:custGeom>
          <a:blipFill>
            <a:blip r:embed="rId12"/>
            <a:stretch>
              <a:fillRect l="0" t="0" r="0" b="0"/>
            </a:stretch>
          </a:blipFill>
        </p:spPr>
      </p:sp>
      <p:sp>
        <p:nvSpPr>
          <p:cNvPr name="Freeform 19" id="19"/>
          <p:cNvSpPr/>
          <p:nvPr/>
        </p:nvSpPr>
        <p:spPr>
          <a:xfrm flipH="false" flipV="false" rot="0">
            <a:off x="7524750" y="3009900"/>
            <a:ext cx="942975" cy="752475"/>
          </a:xfrm>
          <a:custGeom>
            <a:avLst/>
            <a:gdLst/>
            <a:ahLst/>
            <a:cxnLst/>
            <a:rect r="r" b="b" t="t" l="l"/>
            <a:pathLst>
              <a:path h="752475" w="942975">
                <a:moveTo>
                  <a:pt x="0" y="0"/>
                </a:moveTo>
                <a:lnTo>
                  <a:pt x="942975" y="0"/>
                </a:lnTo>
                <a:lnTo>
                  <a:pt x="942975" y="752475"/>
                </a:lnTo>
                <a:lnTo>
                  <a:pt x="0" y="752475"/>
                </a:lnTo>
                <a:lnTo>
                  <a:pt x="0" y="0"/>
                </a:lnTo>
                <a:close/>
              </a:path>
            </a:pathLst>
          </a:custGeom>
          <a:blipFill>
            <a:blip r:embed="rId13"/>
            <a:stretch>
              <a:fillRect l="0" t="0" r="0" b="0"/>
            </a:stretch>
          </a:blipFill>
        </p:spPr>
      </p:sp>
      <p:sp>
        <p:nvSpPr>
          <p:cNvPr name="TextBox 20" id="20"/>
          <p:cNvSpPr txBox="true"/>
          <p:nvPr/>
        </p:nvSpPr>
        <p:spPr>
          <a:xfrm rot="0">
            <a:off x="8439760" y="3167736"/>
            <a:ext cx="1950415" cy="558723"/>
          </a:xfrm>
          <a:prstGeom prst="rect">
            <a:avLst/>
          </a:prstGeom>
        </p:spPr>
        <p:txBody>
          <a:bodyPr anchor="t" rtlCol="false" tIns="0" lIns="0" bIns="0" rIns="0">
            <a:spAutoFit/>
          </a:bodyPr>
          <a:lstStyle/>
          <a:p>
            <a:pPr algn="l">
              <a:lnSpc>
                <a:spcPts val="2279"/>
              </a:lnSpc>
            </a:pPr>
            <a:r>
              <a:rPr lang="en-US" sz="1628">
                <a:solidFill>
                  <a:srgbClr val="00663A"/>
                </a:solidFill>
                <a:latin typeface="League Spartan"/>
                <a:ea typeface="League Spartan"/>
                <a:cs typeface="League Spartan"/>
                <a:sym typeface="League Spartan"/>
              </a:rPr>
              <a:t>What this means for families:</a:t>
            </a:r>
          </a:p>
        </p:txBody>
      </p:sp>
      <p:sp>
        <p:nvSpPr>
          <p:cNvPr name="TextBox 21" id="21"/>
          <p:cNvSpPr txBox="true"/>
          <p:nvPr/>
        </p:nvSpPr>
        <p:spPr>
          <a:xfrm rot="0">
            <a:off x="7729423" y="4043590"/>
            <a:ext cx="1926336" cy="1660401"/>
          </a:xfrm>
          <a:prstGeom prst="rect">
            <a:avLst/>
          </a:prstGeom>
        </p:spPr>
        <p:txBody>
          <a:bodyPr anchor="t" rtlCol="false" tIns="0" lIns="0" bIns="0" rIns="0">
            <a:spAutoFit/>
          </a:bodyPr>
          <a:lstStyle/>
          <a:p>
            <a:pPr algn="l">
              <a:lnSpc>
                <a:spcPts val="1931"/>
              </a:lnSpc>
            </a:pPr>
            <a:r>
              <a:rPr lang="en-US" sz="1379">
                <a:solidFill>
                  <a:srgbClr val="003B22"/>
                </a:solidFill>
                <a:latin typeface="Nourd"/>
                <a:ea typeface="Nourd"/>
                <a:cs typeface="Nourd"/>
                <a:sym typeface="Nourd"/>
              </a:rPr>
              <a:t>Encourage your child</a:t>
            </a:r>
          </a:p>
          <a:p>
            <a:pPr algn="l">
              <a:lnSpc>
                <a:spcPts val="1931"/>
              </a:lnSpc>
            </a:pPr>
            <a:r>
              <a:rPr lang="en-US" sz="1379">
                <a:solidFill>
                  <a:srgbClr val="003B22"/>
                </a:solidFill>
                <a:latin typeface="Nourd"/>
                <a:ea typeface="Nourd"/>
                <a:cs typeface="Nourd"/>
                <a:sym typeface="Nourd"/>
              </a:rPr>
              <a:t>to take responsibility for simple tasks at home, persevere when things become difficult and celebrate effort as well</a:t>
            </a:r>
          </a:p>
          <a:p>
            <a:pPr algn="l">
              <a:lnSpc>
                <a:spcPts val="1931"/>
              </a:lnSpc>
            </a:pPr>
            <a:r>
              <a:rPr lang="en-US" sz="1379">
                <a:solidFill>
                  <a:srgbClr val="003B22"/>
                </a:solidFill>
                <a:latin typeface="Nourd"/>
                <a:ea typeface="Nourd"/>
                <a:cs typeface="Nourd"/>
                <a:sym typeface="Nourd"/>
              </a:rPr>
              <a:t>as achievement.</a:t>
            </a:r>
          </a:p>
        </p:txBody>
      </p:sp>
      <p:sp>
        <p:nvSpPr>
          <p:cNvPr name="Freeform 22" id="22"/>
          <p:cNvSpPr/>
          <p:nvPr/>
        </p:nvSpPr>
        <p:spPr>
          <a:xfrm flipH="false" flipV="false" rot="0">
            <a:off x="9210675" y="4133850"/>
            <a:ext cx="2076450" cy="2457450"/>
          </a:xfrm>
          <a:custGeom>
            <a:avLst/>
            <a:gdLst/>
            <a:ahLst/>
            <a:cxnLst/>
            <a:rect r="r" b="b" t="t" l="l"/>
            <a:pathLst>
              <a:path h="2457450" w="2076450">
                <a:moveTo>
                  <a:pt x="0" y="0"/>
                </a:moveTo>
                <a:lnTo>
                  <a:pt x="2076450" y="0"/>
                </a:lnTo>
                <a:lnTo>
                  <a:pt x="2076450" y="2457450"/>
                </a:lnTo>
                <a:lnTo>
                  <a:pt x="0" y="2457450"/>
                </a:lnTo>
                <a:lnTo>
                  <a:pt x="0" y="0"/>
                </a:lnTo>
                <a:close/>
              </a:path>
            </a:pathLst>
          </a:custGeom>
          <a:blipFill>
            <a:blip r:embed="rId14"/>
            <a:stretch>
              <a:fillRect l="0" t="0" r="0" b="0"/>
            </a:stretch>
          </a:blipFill>
        </p:spPr>
      </p:sp>
      <p:sp>
        <p:nvSpPr>
          <p:cNvPr name="Freeform 23" id="23"/>
          <p:cNvSpPr/>
          <p:nvPr/>
        </p:nvSpPr>
        <p:spPr>
          <a:xfrm flipH="false" flipV="false" rot="0">
            <a:off x="10534650" y="3381375"/>
            <a:ext cx="942975" cy="1323975"/>
          </a:xfrm>
          <a:custGeom>
            <a:avLst/>
            <a:gdLst/>
            <a:ahLst/>
            <a:cxnLst/>
            <a:rect r="r" b="b" t="t" l="l"/>
            <a:pathLst>
              <a:path h="1323975" w="942975">
                <a:moveTo>
                  <a:pt x="0" y="0"/>
                </a:moveTo>
                <a:lnTo>
                  <a:pt x="942975" y="0"/>
                </a:lnTo>
                <a:lnTo>
                  <a:pt x="942975" y="1323975"/>
                </a:lnTo>
                <a:lnTo>
                  <a:pt x="0" y="1323975"/>
                </a:lnTo>
                <a:lnTo>
                  <a:pt x="0" y="0"/>
                </a:lnTo>
                <a:close/>
              </a:path>
            </a:pathLst>
          </a:custGeom>
          <a:blipFill>
            <a:blip r:embed="rId15"/>
            <a:stretch>
              <a:fillRect l="0" t="0" r="0" b="0"/>
            </a:stretch>
          </a:blipFill>
        </p:spPr>
      </p:sp>
      <p:sp>
        <p:nvSpPr>
          <p:cNvPr name="Freeform 24" id="24"/>
          <p:cNvSpPr/>
          <p:nvPr/>
        </p:nvSpPr>
        <p:spPr>
          <a:xfrm flipH="false" flipV="false" rot="0">
            <a:off x="180975" y="6772275"/>
            <a:ext cx="11677650" cy="4514850"/>
          </a:xfrm>
          <a:custGeom>
            <a:avLst/>
            <a:gdLst/>
            <a:ahLst/>
            <a:cxnLst/>
            <a:rect r="r" b="b" t="t" l="l"/>
            <a:pathLst>
              <a:path h="4514850" w="11677650">
                <a:moveTo>
                  <a:pt x="0" y="0"/>
                </a:moveTo>
                <a:lnTo>
                  <a:pt x="11677650" y="0"/>
                </a:lnTo>
                <a:lnTo>
                  <a:pt x="11677650" y="4514850"/>
                </a:lnTo>
                <a:lnTo>
                  <a:pt x="0" y="4514850"/>
                </a:lnTo>
                <a:lnTo>
                  <a:pt x="0" y="0"/>
                </a:lnTo>
                <a:close/>
              </a:path>
            </a:pathLst>
          </a:custGeom>
          <a:blipFill>
            <a:blip r:embed="rId16"/>
            <a:stretch>
              <a:fillRect l="0" t="0" r="0" b="0"/>
            </a:stretch>
          </a:blipFill>
        </p:spPr>
      </p:sp>
      <p:sp>
        <p:nvSpPr>
          <p:cNvPr name="Freeform 25" id="25"/>
          <p:cNvSpPr/>
          <p:nvPr/>
        </p:nvSpPr>
        <p:spPr>
          <a:xfrm flipH="false" flipV="false" rot="0">
            <a:off x="2257425" y="6953250"/>
            <a:ext cx="571500" cy="571500"/>
          </a:xfrm>
          <a:custGeom>
            <a:avLst/>
            <a:gdLst/>
            <a:ahLst/>
            <a:cxnLst/>
            <a:rect r="r" b="b" t="t" l="l"/>
            <a:pathLst>
              <a:path h="571500" w="571500">
                <a:moveTo>
                  <a:pt x="0" y="0"/>
                </a:moveTo>
                <a:lnTo>
                  <a:pt x="571500" y="0"/>
                </a:lnTo>
                <a:lnTo>
                  <a:pt x="571500" y="571500"/>
                </a:lnTo>
                <a:lnTo>
                  <a:pt x="0" y="571500"/>
                </a:lnTo>
                <a:lnTo>
                  <a:pt x="0" y="0"/>
                </a:lnTo>
                <a:close/>
              </a:path>
            </a:pathLst>
          </a:custGeom>
          <a:blipFill>
            <a:blip r:embed="rId17"/>
            <a:stretch>
              <a:fillRect l="0" t="0" r="0" b="0"/>
            </a:stretch>
          </a:blipFill>
        </p:spPr>
      </p:sp>
      <p:sp>
        <p:nvSpPr>
          <p:cNvPr name="TextBox 26" id="26"/>
          <p:cNvSpPr txBox="true"/>
          <p:nvPr/>
        </p:nvSpPr>
        <p:spPr>
          <a:xfrm rot="0">
            <a:off x="2757068" y="7215754"/>
            <a:ext cx="4117543" cy="264348"/>
          </a:xfrm>
          <a:prstGeom prst="rect">
            <a:avLst/>
          </a:prstGeom>
        </p:spPr>
        <p:txBody>
          <a:bodyPr anchor="t" rtlCol="false" tIns="0" lIns="0" bIns="0" rIns="0">
            <a:spAutoFit/>
          </a:bodyPr>
          <a:lstStyle/>
          <a:p>
            <a:pPr algn="l">
              <a:lnSpc>
                <a:spcPts val="2229"/>
              </a:lnSpc>
            </a:pPr>
            <a:r>
              <a:rPr lang="en-US" sz="1592">
                <a:solidFill>
                  <a:srgbClr val="00663A"/>
                </a:solidFill>
                <a:latin typeface="League Spartan"/>
                <a:ea typeface="League Spartan"/>
                <a:cs typeface="League Spartan"/>
                <a:sym typeface="League Spartan"/>
              </a:rPr>
              <a:t>Priority 2: Strengthening Mathematics</a:t>
            </a:r>
          </a:p>
        </p:txBody>
      </p:sp>
      <p:sp>
        <p:nvSpPr>
          <p:cNvPr name="Freeform 27" id="27"/>
          <p:cNvSpPr/>
          <p:nvPr/>
        </p:nvSpPr>
        <p:spPr>
          <a:xfrm flipH="false" flipV="false" rot="0">
            <a:off x="180975" y="7334250"/>
            <a:ext cx="2457450" cy="3200400"/>
          </a:xfrm>
          <a:custGeom>
            <a:avLst/>
            <a:gdLst/>
            <a:ahLst/>
            <a:cxnLst/>
            <a:rect r="r" b="b" t="t" l="l"/>
            <a:pathLst>
              <a:path h="3200400" w="2457450">
                <a:moveTo>
                  <a:pt x="0" y="0"/>
                </a:moveTo>
                <a:lnTo>
                  <a:pt x="2457450" y="0"/>
                </a:lnTo>
                <a:lnTo>
                  <a:pt x="2457450" y="3200400"/>
                </a:lnTo>
                <a:lnTo>
                  <a:pt x="0" y="3200400"/>
                </a:lnTo>
                <a:lnTo>
                  <a:pt x="0" y="0"/>
                </a:lnTo>
                <a:close/>
              </a:path>
            </a:pathLst>
          </a:custGeom>
          <a:blipFill>
            <a:blip r:embed="rId18"/>
            <a:stretch>
              <a:fillRect l="0" t="0" r="0" b="0"/>
            </a:stretch>
          </a:blipFill>
        </p:spPr>
      </p:sp>
      <p:sp>
        <p:nvSpPr>
          <p:cNvPr name="TextBox 28" id="28"/>
          <p:cNvSpPr txBox="true"/>
          <p:nvPr/>
        </p:nvSpPr>
        <p:spPr>
          <a:xfrm rot="0">
            <a:off x="2757068" y="7636929"/>
            <a:ext cx="4599127" cy="671602"/>
          </a:xfrm>
          <a:prstGeom prst="rect">
            <a:avLst/>
          </a:prstGeom>
        </p:spPr>
        <p:txBody>
          <a:bodyPr anchor="t" rtlCol="false" tIns="0" lIns="0" bIns="0" rIns="0">
            <a:spAutoFit/>
          </a:bodyPr>
          <a:lstStyle/>
          <a:p>
            <a:pPr algn="l">
              <a:lnSpc>
                <a:spcPts val="1832"/>
              </a:lnSpc>
            </a:pPr>
            <a:r>
              <a:rPr lang="en-US" sz="1308">
                <a:solidFill>
                  <a:srgbClr val="003B22"/>
                </a:solidFill>
                <a:latin typeface="Nourd"/>
                <a:ea typeface="Nourd"/>
                <a:cs typeface="Nourd"/>
                <a:sym typeface="Nourd"/>
              </a:rPr>
              <a:t>Mathematics is a key area of development this year as we continue to design and embed a progressive curriculum that builds deep understanding and confidence.</a:t>
            </a:r>
          </a:p>
        </p:txBody>
      </p:sp>
      <p:sp>
        <p:nvSpPr>
          <p:cNvPr name="TextBox 29" id="29"/>
          <p:cNvSpPr txBox="true"/>
          <p:nvPr/>
        </p:nvSpPr>
        <p:spPr>
          <a:xfrm rot="0">
            <a:off x="2757068" y="8470023"/>
            <a:ext cx="3310890" cy="223927"/>
          </a:xfrm>
          <a:prstGeom prst="rect">
            <a:avLst/>
          </a:prstGeom>
        </p:spPr>
        <p:txBody>
          <a:bodyPr anchor="t" rtlCol="false" tIns="0" lIns="0" bIns="0" rIns="0">
            <a:spAutoFit/>
          </a:bodyPr>
          <a:lstStyle/>
          <a:p>
            <a:pPr algn="l">
              <a:lnSpc>
                <a:spcPts val="1832"/>
              </a:lnSpc>
            </a:pPr>
            <a:r>
              <a:rPr lang="en-US" sz="1308">
                <a:solidFill>
                  <a:srgbClr val="00663A"/>
                </a:solidFill>
                <a:latin typeface="League Spartan"/>
                <a:ea typeface="League Spartan"/>
                <a:cs typeface="League Spartan"/>
                <a:sym typeface="League Spartan"/>
              </a:rPr>
              <a:t>Our focus will be on helping pupils to:</a:t>
            </a:r>
          </a:p>
        </p:txBody>
      </p:sp>
      <p:sp>
        <p:nvSpPr>
          <p:cNvPr name="Freeform 30" id="30"/>
          <p:cNvSpPr/>
          <p:nvPr/>
        </p:nvSpPr>
        <p:spPr>
          <a:xfrm flipH="false" flipV="false" rot="0">
            <a:off x="2628900" y="8648700"/>
            <a:ext cx="381000" cy="1514475"/>
          </a:xfrm>
          <a:custGeom>
            <a:avLst/>
            <a:gdLst/>
            <a:ahLst/>
            <a:cxnLst/>
            <a:rect r="r" b="b" t="t" l="l"/>
            <a:pathLst>
              <a:path h="1514475" w="381000">
                <a:moveTo>
                  <a:pt x="0" y="0"/>
                </a:moveTo>
                <a:lnTo>
                  <a:pt x="381000" y="0"/>
                </a:lnTo>
                <a:lnTo>
                  <a:pt x="381000" y="1514475"/>
                </a:lnTo>
                <a:lnTo>
                  <a:pt x="0" y="1514475"/>
                </a:lnTo>
                <a:lnTo>
                  <a:pt x="0" y="0"/>
                </a:lnTo>
                <a:close/>
              </a:path>
            </a:pathLst>
          </a:custGeom>
          <a:blipFill>
            <a:blip r:embed="rId19"/>
            <a:stretch>
              <a:fillRect l="0" t="0" r="0" b="0"/>
            </a:stretch>
          </a:blipFill>
        </p:spPr>
      </p:sp>
      <p:sp>
        <p:nvSpPr>
          <p:cNvPr name="TextBox 31" id="31"/>
          <p:cNvSpPr txBox="true"/>
          <p:nvPr/>
        </p:nvSpPr>
        <p:spPr>
          <a:xfrm rot="0">
            <a:off x="3070098" y="8934795"/>
            <a:ext cx="4117543" cy="1124404"/>
          </a:xfrm>
          <a:prstGeom prst="rect">
            <a:avLst/>
          </a:prstGeom>
        </p:spPr>
        <p:txBody>
          <a:bodyPr anchor="t" rtlCol="false" tIns="0" lIns="0" bIns="0" rIns="0">
            <a:spAutoFit/>
          </a:bodyPr>
          <a:lstStyle/>
          <a:p>
            <a:pPr algn="l">
              <a:lnSpc>
                <a:spcPts val="1857"/>
              </a:lnSpc>
            </a:pPr>
            <a:r>
              <a:rPr lang="en-US" sz="1238">
                <a:solidFill>
                  <a:srgbClr val="003B22"/>
                </a:solidFill>
                <a:latin typeface="Nourd"/>
                <a:ea typeface="Nourd"/>
                <a:cs typeface="Nourd"/>
                <a:sym typeface="Nourd"/>
              </a:rPr>
              <a:t>Develop secure number knowledge.</a:t>
            </a:r>
          </a:p>
          <a:p>
            <a:pPr algn="l">
              <a:lnSpc>
                <a:spcPts val="1857"/>
              </a:lnSpc>
            </a:pPr>
            <a:r>
              <a:rPr lang="en-US" sz="1238">
                <a:solidFill>
                  <a:srgbClr val="003B22"/>
                </a:solidFill>
                <a:latin typeface="Nourd"/>
                <a:ea typeface="Nourd"/>
                <a:cs typeface="Nourd"/>
                <a:sym typeface="Nourd"/>
              </a:rPr>
              <a:t>Apply mathematics in real-life situations.</a:t>
            </a:r>
          </a:p>
          <a:p>
            <a:pPr algn="l">
              <a:lnSpc>
                <a:spcPts val="1857"/>
              </a:lnSpc>
            </a:pPr>
            <a:r>
              <a:rPr lang="en-US" sz="1238">
                <a:solidFill>
                  <a:srgbClr val="003B22"/>
                </a:solidFill>
                <a:latin typeface="Nourd"/>
                <a:ea typeface="Nourd"/>
                <a:cs typeface="Nourd"/>
                <a:sym typeface="Nourd"/>
              </a:rPr>
              <a:t>Explain and justify their thinking.</a:t>
            </a:r>
          </a:p>
          <a:p>
            <a:pPr algn="l">
              <a:lnSpc>
                <a:spcPts val="1857"/>
              </a:lnSpc>
            </a:pPr>
            <a:r>
              <a:rPr lang="en-US" sz="1238">
                <a:solidFill>
                  <a:srgbClr val="003B22"/>
                </a:solidFill>
                <a:latin typeface="Nourd"/>
                <a:ea typeface="Nourd"/>
                <a:cs typeface="Nourd"/>
                <a:sym typeface="Nourd"/>
              </a:rPr>
              <a:t>Build confidence in reasoning and problem solving.</a:t>
            </a:r>
          </a:p>
          <a:p>
            <a:pPr algn="l">
              <a:lnSpc>
                <a:spcPts val="1857"/>
              </a:lnSpc>
            </a:pPr>
            <a:r>
              <a:rPr lang="en-US" sz="1238">
                <a:solidFill>
                  <a:srgbClr val="003B22"/>
                </a:solidFill>
                <a:latin typeface="Nourd"/>
                <a:ea typeface="Nourd"/>
                <a:cs typeface="Nourd"/>
                <a:sym typeface="Nourd"/>
              </a:rPr>
              <a:t>Make strong progress from their individual starting points.</a:t>
            </a:r>
          </a:p>
        </p:txBody>
      </p:sp>
      <p:sp>
        <p:nvSpPr>
          <p:cNvPr name="TextBox 32" id="32"/>
          <p:cNvSpPr txBox="true"/>
          <p:nvPr/>
        </p:nvSpPr>
        <p:spPr>
          <a:xfrm rot="0">
            <a:off x="2757068" y="10378106"/>
            <a:ext cx="4478731" cy="390354"/>
          </a:xfrm>
          <a:prstGeom prst="rect">
            <a:avLst/>
          </a:prstGeom>
        </p:spPr>
        <p:txBody>
          <a:bodyPr anchor="t" rtlCol="false" tIns="0" lIns="0" bIns="0" rIns="0">
            <a:spAutoFit/>
          </a:bodyPr>
          <a:lstStyle/>
          <a:p>
            <a:pPr algn="l">
              <a:lnSpc>
                <a:spcPts val="1584"/>
              </a:lnSpc>
            </a:pPr>
            <a:r>
              <a:rPr lang="en-US" sz="1131">
                <a:solidFill>
                  <a:srgbClr val="003B22"/>
                </a:solidFill>
                <a:latin typeface="Nourd"/>
                <a:ea typeface="Nourd"/>
                <a:cs typeface="Nourd"/>
                <a:sym typeface="Nourd"/>
              </a:rPr>
              <a:t>We want mathematics to be meaningful, engaging and challenging, enabling pupils to see the relevance of numeracy in everyday life.</a:t>
            </a:r>
          </a:p>
        </p:txBody>
      </p:sp>
      <p:sp>
        <p:nvSpPr>
          <p:cNvPr name="Freeform 33" id="33"/>
          <p:cNvSpPr/>
          <p:nvPr/>
        </p:nvSpPr>
        <p:spPr>
          <a:xfrm flipH="false" flipV="false" rot="0">
            <a:off x="7524750" y="7143750"/>
            <a:ext cx="942975" cy="952500"/>
          </a:xfrm>
          <a:custGeom>
            <a:avLst/>
            <a:gdLst/>
            <a:ahLst/>
            <a:cxnLst/>
            <a:rect r="r" b="b" t="t" l="l"/>
            <a:pathLst>
              <a:path h="952500" w="942975">
                <a:moveTo>
                  <a:pt x="0" y="0"/>
                </a:moveTo>
                <a:lnTo>
                  <a:pt x="942975" y="0"/>
                </a:lnTo>
                <a:lnTo>
                  <a:pt x="942975" y="952500"/>
                </a:lnTo>
                <a:lnTo>
                  <a:pt x="0" y="952500"/>
                </a:lnTo>
                <a:lnTo>
                  <a:pt x="0" y="0"/>
                </a:lnTo>
                <a:close/>
              </a:path>
            </a:pathLst>
          </a:custGeom>
          <a:blipFill>
            <a:blip r:embed="rId20"/>
            <a:stretch>
              <a:fillRect l="0" t="0" r="0" b="0"/>
            </a:stretch>
          </a:blipFill>
        </p:spPr>
      </p:sp>
      <p:sp>
        <p:nvSpPr>
          <p:cNvPr name="TextBox 34" id="34"/>
          <p:cNvSpPr txBox="true"/>
          <p:nvPr/>
        </p:nvSpPr>
        <p:spPr>
          <a:xfrm rot="0">
            <a:off x="8439760" y="7357517"/>
            <a:ext cx="1830019" cy="558723"/>
          </a:xfrm>
          <a:prstGeom prst="rect">
            <a:avLst/>
          </a:prstGeom>
        </p:spPr>
        <p:txBody>
          <a:bodyPr anchor="t" rtlCol="false" tIns="0" lIns="0" bIns="0" rIns="0">
            <a:spAutoFit/>
          </a:bodyPr>
          <a:lstStyle/>
          <a:p>
            <a:pPr algn="l">
              <a:lnSpc>
                <a:spcPts val="2279"/>
              </a:lnSpc>
            </a:pPr>
            <a:r>
              <a:rPr lang="en-US" sz="1628">
                <a:solidFill>
                  <a:srgbClr val="00663A"/>
                </a:solidFill>
                <a:latin typeface="League Spartan"/>
                <a:ea typeface="League Spartan"/>
                <a:cs typeface="League Spartan"/>
                <a:sym typeface="League Spartan"/>
              </a:rPr>
              <a:t>What this means for families:</a:t>
            </a:r>
          </a:p>
        </p:txBody>
      </p:sp>
      <p:sp>
        <p:nvSpPr>
          <p:cNvPr name="TextBox 35" id="35"/>
          <p:cNvSpPr txBox="true"/>
          <p:nvPr/>
        </p:nvSpPr>
        <p:spPr>
          <a:xfrm rot="0">
            <a:off x="7729423" y="8201252"/>
            <a:ext cx="1830019" cy="2374776"/>
          </a:xfrm>
          <a:prstGeom prst="rect">
            <a:avLst/>
          </a:prstGeom>
        </p:spPr>
        <p:txBody>
          <a:bodyPr anchor="t" rtlCol="false" tIns="0" lIns="0" bIns="0" rIns="0">
            <a:spAutoFit/>
          </a:bodyPr>
          <a:lstStyle/>
          <a:p>
            <a:pPr algn="l">
              <a:lnSpc>
                <a:spcPts val="1931"/>
              </a:lnSpc>
            </a:pPr>
            <a:r>
              <a:rPr lang="en-US" sz="1379">
                <a:solidFill>
                  <a:srgbClr val="003B22"/>
                </a:solidFill>
                <a:latin typeface="Nourd"/>
                <a:ea typeface="Nourd"/>
                <a:cs typeface="Nourd"/>
                <a:sym typeface="Nourd"/>
              </a:rPr>
              <a:t>Simple activities such as counting, discussing time, measuring whilst cooking, handling money and noticing patterns can make a tremendous difference to children's mathematical understanding.</a:t>
            </a:r>
          </a:p>
        </p:txBody>
      </p:sp>
      <p:sp>
        <p:nvSpPr>
          <p:cNvPr name="Freeform 36" id="36"/>
          <p:cNvSpPr/>
          <p:nvPr/>
        </p:nvSpPr>
        <p:spPr>
          <a:xfrm flipH="false" flipV="false" rot="0">
            <a:off x="10344150" y="7705725"/>
            <a:ext cx="1133475" cy="1143000"/>
          </a:xfrm>
          <a:custGeom>
            <a:avLst/>
            <a:gdLst/>
            <a:ahLst/>
            <a:cxnLst/>
            <a:rect r="r" b="b" t="t" l="l"/>
            <a:pathLst>
              <a:path h="1143000" w="1133475">
                <a:moveTo>
                  <a:pt x="0" y="0"/>
                </a:moveTo>
                <a:lnTo>
                  <a:pt x="1133475" y="0"/>
                </a:lnTo>
                <a:lnTo>
                  <a:pt x="1133475" y="1143000"/>
                </a:lnTo>
                <a:lnTo>
                  <a:pt x="0" y="1143000"/>
                </a:lnTo>
                <a:lnTo>
                  <a:pt x="0" y="0"/>
                </a:lnTo>
                <a:close/>
              </a:path>
            </a:pathLst>
          </a:custGeom>
          <a:blipFill>
            <a:blip r:embed="rId21"/>
            <a:stretch>
              <a:fillRect l="0" t="0" r="0" b="0"/>
            </a:stretch>
          </a:blipFill>
        </p:spPr>
      </p:sp>
      <p:sp>
        <p:nvSpPr>
          <p:cNvPr name="Freeform 37" id="37"/>
          <p:cNvSpPr/>
          <p:nvPr/>
        </p:nvSpPr>
        <p:spPr>
          <a:xfrm flipH="false" flipV="false" rot="0">
            <a:off x="9591675" y="8648700"/>
            <a:ext cx="1885950" cy="2076450"/>
          </a:xfrm>
          <a:custGeom>
            <a:avLst/>
            <a:gdLst/>
            <a:ahLst/>
            <a:cxnLst/>
            <a:rect r="r" b="b" t="t" l="l"/>
            <a:pathLst>
              <a:path h="2076450" w="1885950">
                <a:moveTo>
                  <a:pt x="0" y="0"/>
                </a:moveTo>
                <a:lnTo>
                  <a:pt x="1885950" y="0"/>
                </a:lnTo>
                <a:lnTo>
                  <a:pt x="1885950" y="2076450"/>
                </a:lnTo>
                <a:lnTo>
                  <a:pt x="0" y="2076450"/>
                </a:lnTo>
                <a:lnTo>
                  <a:pt x="0" y="0"/>
                </a:lnTo>
                <a:close/>
              </a:path>
            </a:pathLst>
          </a:custGeom>
          <a:blipFill>
            <a:blip r:embed="rId22"/>
            <a:stretch>
              <a:fillRect l="0" t="0" r="0" b="0"/>
            </a:stretch>
          </a:blipFill>
        </p:spPr>
      </p:sp>
      <p:sp>
        <p:nvSpPr>
          <p:cNvPr name="Freeform 38" id="38"/>
          <p:cNvSpPr/>
          <p:nvPr/>
        </p:nvSpPr>
        <p:spPr>
          <a:xfrm flipH="false" flipV="false" rot="0">
            <a:off x="0" y="11096625"/>
            <a:ext cx="12039600" cy="942975"/>
          </a:xfrm>
          <a:custGeom>
            <a:avLst/>
            <a:gdLst/>
            <a:ahLst/>
            <a:cxnLst/>
            <a:rect r="r" b="b" t="t" l="l"/>
            <a:pathLst>
              <a:path h="942975" w="12039600">
                <a:moveTo>
                  <a:pt x="0" y="0"/>
                </a:moveTo>
                <a:lnTo>
                  <a:pt x="12039600" y="0"/>
                </a:lnTo>
                <a:lnTo>
                  <a:pt x="12039600" y="942975"/>
                </a:lnTo>
                <a:lnTo>
                  <a:pt x="0" y="942975"/>
                </a:lnTo>
                <a:lnTo>
                  <a:pt x="0" y="0"/>
                </a:lnTo>
                <a:close/>
              </a:path>
            </a:pathLst>
          </a:custGeom>
          <a:blipFill>
            <a:blip r:embed="rId23"/>
            <a:stretch>
              <a:fillRect l="0" t="0" r="0" b="0"/>
            </a:stretch>
          </a:blipFill>
        </p:spPr>
      </p:sp>
      <p:sp>
        <p:nvSpPr>
          <p:cNvPr name="Freeform 39" id="39"/>
          <p:cNvSpPr/>
          <p:nvPr/>
        </p:nvSpPr>
        <p:spPr>
          <a:xfrm flipH="false" flipV="false" rot="0">
            <a:off x="180975" y="11096625"/>
            <a:ext cx="571500" cy="762000"/>
          </a:xfrm>
          <a:custGeom>
            <a:avLst/>
            <a:gdLst/>
            <a:ahLst/>
            <a:cxnLst/>
            <a:rect r="r" b="b" t="t" l="l"/>
            <a:pathLst>
              <a:path h="762000" w="571500">
                <a:moveTo>
                  <a:pt x="0" y="0"/>
                </a:moveTo>
                <a:lnTo>
                  <a:pt x="571500" y="0"/>
                </a:lnTo>
                <a:lnTo>
                  <a:pt x="571500" y="762000"/>
                </a:lnTo>
                <a:lnTo>
                  <a:pt x="0" y="762000"/>
                </a:lnTo>
                <a:lnTo>
                  <a:pt x="0" y="0"/>
                </a:lnTo>
                <a:close/>
              </a:path>
            </a:pathLst>
          </a:custGeom>
          <a:blipFill>
            <a:blip r:embed="rId24"/>
            <a:stretch>
              <a:fillRect l="0" t="0" r="0" b="0"/>
            </a:stretch>
          </a:blipFill>
        </p:spPr>
      </p:sp>
      <p:sp>
        <p:nvSpPr>
          <p:cNvPr name="Freeform 40" id="40"/>
          <p:cNvSpPr/>
          <p:nvPr/>
        </p:nvSpPr>
        <p:spPr>
          <a:xfrm flipH="false" flipV="false" rot="0">
            <a:off x="4886325" y="10906125"/>
            <a:ext cx="1133475" cy="952500"/>
          </a:xfrm>
          <a:custGeom>
            <a:avLst/>
            <a:gdLst/>
            <a:ahLst/>
            <a:cxnLst/>
            <a:rect r="r" b="b" t="t" l="l"/>
            <a:pathLst>
              <a:path h="952500" w="1133475">
                <a:moveTo>
                  <a:pt x="0" y="0"/>
                </a:moveTo>
                <a:lnTo>
                  <a:pt x="1133475" y="0"/>
                </a:lnTo>
                <a:lnTo>
                  <a:pt x="1133475" y="952500"/>
                </a:lnTo>
                <a:lnTo>
                  <a:pt x="0" y="952500"/>
                </a:lnTo>
                <a:lnTo>
                  <a:pt x="0" y="0"/>
                </a:lnTo>
                <a:close/>
              </a:path>
            </a:pathLst>
          </a:custGeom>
          <a:blipFill>
            <a:blip r:embed="rId25"/>
            <a:stretch>
              <a:fillRect l="0" t="0" r="0" b="0"/>
            </a:stretch>
          </a:blipFill>
        </p:spPr>
      </p:sp>
      <p:sp>
        <p:nvSpPr>
          <p:cNvPr name="Freeform 41" id="41"/>
          <p:cNvSpPr/>
          <p:nvPr/>
        </p:nvSpPr>
        <p:spPr>
          <a:xfrm flipH="false" flipV="false" rot="0">
            <a:off x="11287125" y="11096625"/>
            <a:ext cx="571500" cy="571500"/>
          </a:xfrm>
          <a:custGeom>
            <a:avLst/>
            <a:gdLst/>
            <a:ahLst/>
            <a:cxnLst/>
            <a:rect r="r" b="b" t="t" l="l"/>
            <a:pathLst>
              <a:path h="571500" w="571500">
                <a:moveTo>
                  <a:pt x="0" y="0"/>
                </a:moveTo>
                <a:lnTo>
                  <a:pt x="571500" y="0"/>
                </a:lnTo>
                <a:lnTo>
                  <a:pt x="571500" y="571500"/>
                </a:lnTo>
                <a:lnTo>
                  <a:pt x="0" y="571500"/>
                </a:lnTo>
                <a:lnTo>
                  <a:pt x="0" y="0"/>
                </a:lnTo>
                <a:close/>
              </a:path>
            </a:pathLst>
          </a:custGeom>
          <a:blipFill>
            <a:blip r:embed="rId26"/>
            <a:stretch>
              <a:fillRect l="0" t="0" r="0" b="0"/>
            </a:stretch>
          </a:blipFill>
        </p:spPr>
      </p:sp>
      <p:sp>
        <p:nvSpPr>
          <p:cNvPr name="TextBox 42" id="42"/>
          <p:cNvSpPr txBox="true"/>
          <p:nvPr/>
        </p:nvSpPr>
        <p:spPr>
          <a:xfrm rot="0">
            <a:off x="1143762" y="190926"/>
            <a:ext cx="1697584" cy="389215"/>
          </a:xfrm>
          <a:prstGeom prst="rect">
            <a:avLst/>
          </a:prstGeom>
        </p:spPr>
        <p:txBody>
          <a:bodyPr anchor="t" rtlCol="false" tIns="0" lIns="0" bIns="0" rIns="0">
            <a:spAutoFit/>
          </a:bodyPr>
          <a:lstStyle/>
          <a:p>
            <a:pPr algn="l">
              <a:lnSpc>
                <a:spcPts val="3222"/>
              </a:lnSpc>
            </a:pPr>
            <a:r>
              <a:rPr lang="en-US" sz="2301">
                <a:solidFill>
                  <a:srgbClr val="FFFFFF"/>
                </a:solidFill>
                <a:latin typeface="League Spartan"/>
                <a:ea typeface="League Spartan"/>
                <a:cs typeface="League Spartan"/>
                <a:sym typeface="League Spartan"/>
              </a:rPr>
              <a:t>TREORCHY</a:t>
            </a:r>
          </a:p>
        </p:txBody>
      </p:sp>
      <p:sp>
        <p:nvSpPr>
          <p:cNvPr name="TextBox 43" id="43"/>
          <p:cNvSpPr txBox="true"/>
          <p:nvPr/>
        </p:nvSpPr>
        <p:spPr>
          <a:xfrm rot="0">
            <a:off x="1143762" y="550124"/>
            <a:ext cx="1697584" cy="231651"/>
          </a:xfrm>
          <a:prstGeom prst="rect">
            <a:avLst/>
          </a:prstGeom>
        </p:spPr>
        <p:txBody>
          <a:bodyPr anchor="t" rtlCol="false" tIns="0" lIns="0" bIns="0" rIns="0">
            <a:spAutoFit/>
          </a:bodyPr>
          <a:lstStyle/>
          <a:p>
            <a:pPr algn="l">
              <a:lnSpc>
                <a:spcPts val="1931"/>
              </a:lnSpc>
            </a:pPr>
            <a:r>
              <a:rPr lang="en-US" sz="1379">
                <a:solidFill>
                  <a:srgbClr val="FFFFFF"/>
                </a:solidFill>
                <a:latin typeface="League Spartan"/>
                <a:ea typeface="League Spartan"/>
                <a:cs typeface="League Spartan"/>
                <a:sym typeface="League Spartan"/>
              </a:rPr>
              <a:t>PRIMARY SCHOOL</a:t>
            </a:r>
          </a:p>
        </p:txBody>
      </p:sp>
      <p:sp>
        <p:nvSpPr>
          <p:cNvPr name="TextBox 44" id="44"/>
          <p:cNvSpPr txBox="true"/>
          <p:nvPr/>
        </p:nvSpPr>
        <p:spPr>
          <a:xfrm rot="0">
            <a:off x="2407920" y="2476016"/>
            <a:ext cx="120396" cy="280697"/>
          </a:xfrm>
          <a:prstGeom prst="rect">
            <a:avLst/>
          </a:prstGeom>
        </p:spPr>
        <p:txBody>
          <a:bodyPr anchor="t" rtlCol="false" tIns="0" lIns="0" bIns="0" rIns="0">
            <a:spAutoFit/>
          </a:bodyPr>
          <a:lstStyle/>
          <a:p>
            <a:pPr algn="ctr">
              <a:lnSpc>
                <a:spcPts val="2378"/>
              </a:lnSpc>
            </a:pPr>
            <a:r>
              <a:rPr lang="en-US" sz="1698">
                <a:solidFill>
                  <a:srgbClr val="FFFFFF"/>
                </a:solidFill>
                <a:latin typeface="League Spartan"/>
                <a:ea typeface="League Spartan"/>
                <a:cs typeface="League Spartan"/>
                <a:sym typeface="League Spartan"/>
              </a:rPr>
              <a:t>1</a:t>
            </a:r>
          </a:p>
        </p:txBody>
      </p:sp>
      <p:sp>
        <p:nvSpPr>
          <p:cNvPr name="TextBox 45" id="45"/>
          <p:cNvSpPr txBox="true"/>
          <p:nvPr/>
        </p:nvSpPr>
        <p:spPr>
          <a:xfrm rot="0">
            <a:off x="2757068" y="3738461"/>
            <a:ext cx="2179168" cy="223927"/>
          </a:xfrm>
          <a:prstGeom prst="rect">
            <a:avLst/>
          </a:prstGeom>
        </p:spPr>
        <p:txBody>
          <a:bodyPr anchor="t" rtlCol="false" tIns="0" lIns="0" bIns="0" rIns="0">
            <a:spAutoFit/>
          </a:bodyPr>
          <a:lstStyle/>
          <a:p>
            <a:pPr algn="l">
              <a:lnSpc>
                <a:spcPts val="1832"/>
              </a:lnSpc>
            </a:pPr>
            <a:r>
              <a:rPr lang="en-US" sz="1308">
                <a:solidFill>
                  <a:srgbClr val="00663A"/>
                </a:solidFill>
                <a:latin typeface="League Spartan"/>
                <a:ea typeface="League Spartan"/>
                <a:cs typeface="League Spartan"/>
                <a:sym typeface="League Spartan"/>
              </a:rPr>
              <a:t>We want our children to:</a:t>
            </a:r>
          </a:p>
        </p:txBody>
      </p:sp>
      <p:sp>
        <p:nvSpPr>
          <p:cNvPr name="TextBox 46" id="46"/>
          <p:cNvSpPr txBox="true"/>
          <p:nvPr/>
        </p:nvSpPr>
        <p:spPr>
          <a:xfrm rot="-432000">
            <a:off x="10810291" y="3966734"/>
            <a:ext cx="409346" cy="354955"/>
          </a:xfrm>
          <a:prstGeom prst="rect">
            <a:avLst/>
          </a:prstGeom>
        </p:spPr>
        <p:txBody>
          <a:bodyPr anchor="t" rtlCol="false" tIns="0" lIns="0" bIns="0" rIns="0">
            <a:spAutoFit/>
          </a:bodyPr>
          <a:lstStyle/>
          <a:p>
            <a:pPr algn="ctr">
              <a:lnSpc>
                <a:spcPts val="1435"/>
              </a:lnSpc>
            </a:pPr>
            <a:r>
              <a:rPr lang="en-US" sz="1025">
                <a:solidFill>
                  <a:srgbClr val="00663A"/>
                </a:solidFill>
                <a:latin typeface="League Spartan"/>
                <a:ea typeface="League Spartan"/>
                <a:cs typeface="League Spartan"/>
                <a:sym typeface="League Spartan"/>
              </a:rPr>
              <a:t>I CAN</a:t>
            </a:r>
          </a:p>
          <a:p>
            <a:pPr algn="ctr">
              <a:lnSpc>
                <a:spcPts val="1435"/>
              </a:lnSpc>
            </a:pPr>
            <a:r>
              <a:rPr lang="en-US" sz="1025">
                <a:solidFill>
                  <a:srgbClr val="00663A"/>
                </a:solidFill>
                <a:latin typeface="League Spartan"/>
                <a:ea typeface="League Spartan"/>
                <a:cs typeface="League Spartan"/>
                <a:sym typeface="League Spartan"/>
              </a:rPr>
              <a:t>DO IT!</a:t>
            </a:r>
          </a:p>
        </p:txBody>
      </p:sp>
      <p:sp>
        <p:nvSpPr>
          <p:cNvPr name="TextBox 47" id="47"/>
          <p:cNvSpPr txBox="true"/>
          <p:nvPr/>
        </p:nvSpPr>
        <p:spPr>
          <a:xfrm rot="0">
            <a:off x="2407920" y="7207579"/>
            <a:ext cx="144475" cy="280697"/>
          </a:xfrm>
          <a:prstGeom prst="rect">
            <a:avLst/>
          </a:prstGeom>
        </p:spPr>
        <p:txBody>
          <a:bodyPr anchor="t" rtlCol="false" tIns="0" lIns="0" bIns="0" rIns="0">
            <a:spAutoFit/>
          </a:bodyPr>
          <a:lstStyle/>
          <a:p>
            <a:pPr algn="ctr">
              <a:lnSpc>
                <a:spcPts val="2378"/>
              </a:lnSpc>
            </a:pPr>
            <a:r>
              <a:rPr lang="en-US" sz="1698">
                <a:solidFill>
                  <a:srgbClr val="FFFFFF"/>
                </a:solidFill>
                <a:latin typeface="League Spartan"/>
                <a:ea typeface="League Spartan"/>
                <a:cs typeface="League Spartan"/>
                <a:sym typeface="League Spartan"/>
              </a:rPr>
              <a:t>2</a:t>
            </a:r>
          </a:p>
        </p:txBody>
      </p:sp>
      <p:sp>
        <p:nvSpPr>
          <p:cNvPr name="TextBox 48" id="48"/>
          <p:cNvSpPr txBox="true"/>
          <p:nvPr/>
        </p:nvSpPr>
        <p:spPr>
          <a:xfrm rot="-432000">
            <a:off x="1439415" y="9224371"/>
            <a:ext cx="794614" cy="205777"/>
          </a:xfrm>
          <a:prstGeom prst="rect">
            <a:avLst/>
          </a:prstGeom>
        </p:spPr>
        <p:txBody>
          <a:bodyPr anchor="t" rtlCol="false" tIns="0" lIns="0" bIns="0" rIns="0">
            <a:spAutoFit/>
          </a:bodyPr>
          <a:lstStyle/>
          <a:p>
            <a:pPr algn="ctr">
              <a:lnSpc>
                <a:spcPts val="1782"/>
              </a:lnSpc>
            </a:pPr>
            <a:r>
              <a:rPr lang="en-US" sz="1273">
                <a:solidFill>
                  <a:srgbClr val="00663A"/>
                </a:solidFill>
                <a:latin typeface="League Spartan"/>
                <a:ea typeface="League Spartan"/>
                <a:cs typeface="League Spartan"/>
                <a:sym typeface="League Spartan"/>
              </a:rPr>
              <a:t>7 + 5 = 12</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2039600" cy="12039600"/>
          </a:xfrm>
          <a:custGeom>
            <a:avLst/>
            <a:gdLst/>
            <a:ahLst/>
            <a:cxnLst/>
            <a:rect r="r" b="b" t="t" l="l"/>
            <a:pathLst>
              <a:path h="12039600" w="12039600">
                <a:moveTo>
                  <a:pt x="0" y="0"/>
                </a:moveTo>
                <a:lnTo>
                  <a:pt x="12039600" y="0"/>
                </a:lnTo>
                <a:lnTo>
                  <a:pt x="12039600" y="12039600"/>
                </a:lnTo>
                <a:lnTo>
                  <a:pt x="0" y="12039600"/>
                </a:lnTo>
                <a:lnTo>
                  <a:pt x="0" y="0"/>
                </a:lnTo>
                <a:close/>
              </a:path>
            </a:pathLst>
          </a:custGeom>
          <a:blipFill>
            <a:blip r:embed="rId2"/>
            <a:stretch>
              <a:fillRect l="0" t="0" r="0" b="0"/>
            </a:stretch>
          </a:blipFill>
        </p:spPr>
      </p:sp>
      <p:sp>
        <p:nvSpPr>
          <p:cNvPr name="Freeform 3" id="3"/>
          <p:cNvSpPr/>
          <p:nvPr/>
        </p:nvSpPr>
        <p:spPr>
          <a:xfrm flipH="false" flipV="false" rot="0">
            <a:off x="0" y="0"/>
            <a:ext cx="12039600" cy="1323975"/>
          </a:xfrm>
          <a:custGeom>
            <a:avLst/>
            <a:gdLst/>
            <a:ahLst/>
            <a:cxnLst/>
            <a:rect r="r" b="b" t="t" l="l"/>
            <a:pathLst>
              <a:path h="1323975" w="12039600">
                <a:moveTo>
                  <a:pt x="0" y="0"/>
                </a:moveTo>
                <a:lnTo>
                  <a:pt x="12039600" y="0"/>
                </a:lnTo>
                <a:lnTo>
                  <a:pt x="12039600" y="1323975"/>
                </a:lnTo>
                <a:lnTo>
                  <a:pt x="0" y="1323975"/>
                </a:lnTo>
                <a:lnTo>
                  <a:pt x="0" y="0"/>
                </a:lnTo>
                <a:close/>
              </a:path>
            </a:pathLst>
          </a:custGeom>
          <a:blipFill>
            <a:blip r:embed="rId3"/>
            <a:stretch>
              <a:fillRect l="0" t="0" r="0" b="0"/>
            </a:stretch>
          </a:blipFill>
        </p:spPr>
      </p:sp>
      <p:sp>
        <p:nvSpPr>
          <p:cNvPr name="Freeform 4" id="4"/>
          <p:cNvSpPr/>
          <p:nvPr/>
        </p:nvSpPr>
        <p:spPr>
          <a:xfrm flipH="false" flipV="false" rot="0">
            <a:off x="180975" y="0"/>
            <a:ext cx="1323975" cy="1323975"/>
          </a:xfrm>
          <a:custGeom>
            <a:avLst/>
            <a:gdLst/>
            <a:ahLst/>
            <a:cxnLst/>
            <a:rect r="r" b="b" t="t" l="l"/>
            <a:pathLst>
              <a:path h="1323975" w="1323975">
                <a:moveTo>
                  <a:pt x="0" y="0"/>
                </a:moveTo>
                <a:lnTo>
                  <a:pt x="1323975" y="0"/>
                </a:lnTo>
                <a:lnTo>
                  <a:pt x="1323975" y="1323975"/>
                </a:lnTo>
                <a:lnTo>
                  <a:pt x="0" y="1323975"/>
                </a:lnTo>
                <a:lnTo>
                  <a:pt x="0" y="0"/>
                </a:lnTo>
                <a:close/>
              </a:path>
            </a:pathLst>
          </a:custGeom>
          <a:blipFill>
            <a:blip r:embed="rId4"/>
            <a:stretch>
              <a:fillRect l="0" t="0" r="0" b="0"/>
            </a:stretch>
          </a:blipFill>
        </p:spPr>
      </p:sp>
      <p:sp>
        <p:nvSpPr>
          <p:cNvPr name="TextBox 5" id="5"/>
          <p:cNvSpPr txBox="true"/>
          <p:nvPr/>
        </p:nvSpPr>
        <p:spPr>
          <a:xfrm rot="0">
            <a:off x="8367522" y="612390"/>
            <a:ext cx="1974494" cy="266149"/>
          </a:xfrm>
          <a:prstGeom prst="rect">
            <a:avLst/>
          </a:prstGeom>
        </p:spPr>
        <p:txBody>
          <a:bodyPr anchor="t" rtlCol="false" tIns="0" lIns="0" bIns="0" rIns="0">
            <a:spAutoFit/>
          </a:bodyPr>
          <a:lstStyle/>
          <a:p>
            <a:pPr algn="ctr">
              <a:lnSpc>
                <a:spcPts val="2130"/>
              </a:lnSpc>
            </a:pPr>
            <a:r>
              <a:rPr lang="en-US" b="true" sz="1521">
                <a:solidFill>
                  <a:srgbClr val="FFDE59"/>
                </a:solidFill>
                <a:latin typeface="Now Bold"/>
                <a:ea typeface="Now Bold"/>
                <a:cs typeface="Now Bold"/>
                <a:sym typeface="Now Bold"/>
              </a:rPr>
              <a:t>SPRING TERM 2025</a:t>
            </a:r>
          </a:p>
        </p:txBody>
      </p:sp>
      <p:sp>
        <p:nvSpPr>
          <p:cNvPr name="Freeform 6" id="6"/>
          <p:cNvSpPr/>
          <p:nvPr/>
        </p:nvSpPr>
        <p:spPr>
          <a:xfrm flipH="false" flipV="false" rot="0">
            <a:off x="10534650" y="0"/>
            <a:ext cx="1133475" cy="1695450"/>
          </a:xfrm>
          <a:custGeom>
            <a:avLst/>
            <a:gdLst/>
            <a:ahLst/>
            <a:cxnLst/>
            <a:rect r="r" b="b" t="t" l="l"/>
            <a:pathLst>
              <a:path h="1695450" w="1133475">
                <a:moveTo>
                  <a:pt x="0" y="0"/>
                </a:moveTo>
                <a:lnTo>
                  <a:pt x="1133475" y="0"/>
                </a:lnTo>
                <a:lnTo>
                  <a:pt x="1133475" y="1695450"/>
                </a:lnTo>
                <a:lnTo>
                  <a:pt x="0" y="1695450"/>
                </a:lnTo>
                <a:lnTo>
                  <a:pt x="0" y="0"/>
                </a:lnTo>
                <a:close/>
              </a:path>
            </a:pathLst>
          </a:custGeom>
          <a:blipFill>
            <a:blip r:embed="rId5"/>
            <a:stretch>
              <a:fillRect l="0" t="0" r="0" b="0"/>
            </a:stretch>
          </a:blipFill>
        </p:spPr>
      </p:sp>
      <p:sp>
        <p:nvSpPr>
          <p:cNvPr name="Freeform 7" id="7"/>
          <p:cNvSpPr/>
          <p:nvPr/>
        </p:nvSpPr>
        <p:spPr>
          <a:xfrm flipH="false" flipV="false" rot="0">
            <a:off x="371475" y="1504950"/>
            <a:ext cx="571500" cy="752475"/>
          </a:xfrm>
          <a:custGeom>
            <a:avLst/>
            <a:gdLst/>
            <a:ahLst/>
            <a:cxnLst/>
            <a:rect r="r" b="b" t="t" l="l"/>
            <a:pathLst>
              <a:path h="752475" w="571500">
                <a:moveTo>
                  <a:pt x="0" y="0"/>
                </a:moveTo>
                <a:lnTo>
                  <a:pt x="571500" y="0"/>
                </a:lnTo>
                <a:lnTo>
                  <a:pt x="571500" y="752475"/>
                </a:lnTo>
                <a:lnTo>
                  <a:pt x="0" y="752475"/>
                </a:lnTo>
                <a:lnTo>
                  <a:pt x="0" y="0"/>
                </a:lnTo>
                <a:close/>
              </a:path>
            </a:pathLst>
          </a:custGeom>
          <a:blipFill>
            <a:blip r:embed="rId6"/>
            <a:stretch>
              <a:fillRect l="0" t="0" r="0" b="0"/>
            </a:stretch>
          </a:blipFill>
        </p:spPr>
      </p:sp>
      <p:sp>
        <p:nvSpPr>
          <p:cNvPr name="TextBox 8" id="8"/>
          <p:cNvSpPr txBox="true"/>
          <p:nvPr/>
        </p:nvSpPr>
        <p:spPr>
          <a:xfrm rot="0">
            <a:off x="1131722" y="1636849"/>
            <a:ext cx="4960315" cy="1200537"/>
          </a:xfrm>
          <a:prstGeom prst="rect">
            <a:avLst/>
          </a:prstGeom>
        </p:spPr>
        <p:txBody>
          <a:bodyPr anchor="t" rtlCol="false" tIns="0" lIns="0" bIns="0" rIns="0">
            <a:spAutoFit/>
          </a:bodyPr>
          <a:lstStyle/>
          <a:p>
            <a:pPr algn="l">
              <a:lnSpc>
                <a:spcPts val="4835"/>
              </a:lnSpc>
            </a:pPr>
            <a:r>
              <a:rPr lang="en-US" sz="3719" b="true">
                <a:solidFill>
                  <a:srgbClr val="005035"/>
                </a:solidFill>
                <a:latin typeface="Now Bold"/>
                <a:ea typeface="Now Bold"/>
                <a:cs typeface="Now Bold"/>
                <a:sym typeface="Now Bold"/>
              </a:rPr>
              <a:t>School Improvement Plan Priorities</a:t>
            </a:r>
          </a:p>
        </p:txBody>
      </p:sp>
      <p:sp>
        <p:nvSpPr>
          <p:cNvPr name="Freeform 9" id="9"/>
          <p:cNvSpPr/>
          <p:nvPr/>
        </p:nvSpPr>
        <p:spPr>
          <a:xfrm flipH="false" flipV="false" rot="0">
            <a:off x="5829300" y="1504950"/>
            <a:ext cx="571500" cy="571500"/>
          </a:xfrm>
          <a:custGeom>
            <a:avLst/>
            <a:gdLst/>
            <a:ahLst/>
            <a:cxnLst/>
            <a:rect r="r" b="b" t="t" l="l"/>
            <a:pathLst>
              <a:path h="571500" w="571500">
                <a:moveTo>
                  <a:pt x="0" y="0"/>
                </a:moveTo>
                <a:lnTo>
                  <a:pt x="571500" y="0"/>
                </a:lnTo>
                <a:lnTo>
                  <a:pt x="571500" y="571500"/>
                </a:lnTo>
                <a:lnTo>
                  <a:pt x="0" y="571500"/>
                </a:lnTo>
                <a:lnTo>
                  <a:pt x="0" y="0"/>
                </a:lnTo>
                <a:close/>
              </a:path>
            </a:pathLst>
          </a:custGeom>
          <a:blipFill>
            <a:blip r:embed="rId7"/>
            <a:stretch>
              <a:fillRect l="0" t="0" r="0" b="0"/>
            </a:stretch>
          </a:blipFill>
        </p:spPr>
      </p:sp>
      <p:sp>
        <p:nvSpPr>
          <p:cNvPr name="Freeform 10" id="10"/>
          <p:cNvSpPr/>
          <p:nvPr/>
        </p:nvSpPr>
        <p:spPr>
          <a:xfrm flipH="false" flipV="false" rot="0">
            <a:off x="6200775" y="2628900"/>
            <a:ext cx="390525" cy="571500"/>
          </a:xfrm>
          <a:custGeom>
            <a:avLst/>
            <a:gdLst/>
            <a:ahLst/>
            <a:cxnLst/>
            <a:rect r="r" b="b" t="t" l="l"/>
            <a:pathLst>
              <a:path h="571500" w="390525">
                <a:moveTo>
                  <a:pt x="0" y="0"/>
                </a:moveTo>
                <a:lnTo>
                  <a:pt x="390525" y="0"/>
                </a:lnTo>
                <a:lnTo>
                  <a:pt x="390525" y="571500"/>
                </a:lnTo>
                <a:lnTo>
                  <a:pt x="0" y="571500"/>
                </a:lnTo>
                <a:lnTo>
                  <a:pt x="0" y="0"/>
                </a:lnTo>
                <a:close/>
              </a:path>
            </a:pathLst>
          </a:custGeom>
          <a:blipFill>
            <a:blip r:embed="rId8"/>
            <a:stretch>
              <a:fillRect l="0" t="0" r="0" b="0"/>
            </a:stretch>
          </a:blipFill>
        </p:spPr>
      </p:sp>
      <p:sp>
        <p:nvSpPr>
          <p:cNvPr name="Freeform 11" id="11"/>
          <p:cNvSpPr/>
          <p:nvPr/>
        </p:nvSpPr>
        <p:spPr>
          <a:xfrm flipH="false" flipV="false" rot="0">
            <a:off x="6391275" y="1876425"/>
            <a:ext cx="1133475" cy="1885950"/>
          </a:xfrm>
          <a:custGeom>
            <a:avLst/>
            <a:gdLst/>
            <a:ahLst/>
            <a:cxnLst/>
            <a:rect r="r" b="b" t="t" l="l"/>
            <a:pathLst>
              <a:path h="1885950" w="1133475">
                <a:moveTo>
                  <a:pt x="0" y="0"/>
                </a:moveTo>
                <a:lnTo>
                  <a:pt x="1133475" y="0"/>
                </a:lnTo>
                <a:lnTo>
                  <a:pt x="1133475" y="1885950"/>
                </a:lnTo>
                <a:lnTo>
                  <a:pt x="0" y="1885950"/>
                </a:lnTo>
                <a:lnTo>
                  <a:pt x="0" y="0"/>
                </a:lnTo>
                <a:close/>
              </a:path>
            </a:pathLst>
          </a:custGeom>
          <a:blipFill>
            <a:blip r:embed="rId9"/>
            <a:stretch>
              <a:fillRect l="0" t="0" r="0" b="0"/>
            </a:stretch>
          </a:blipFill>
        </p:spPr>
      </p:sp>
      <p:sp>
        <p:nvSpPr>
          <p:cNvPr name="Freeform 12" id="12"/>
          <p:cNvSpPr/>
          <p:nvPr/>
        </p:nvSpPr>
        <p:spPr>
          <a:xfrm flipH="false" flipV="false" rot="0">
            <a:off x="7524750" y="1314450"/>
            <a:ext cx="1133475" cy="942975"/>
          </a:xfrm>
          <a:custGeom>
            <a:avLst/>
            <a:gdLst/>
            <a:ahLst/>
            <a:cxnLst/>
            <a:rect r="r" b="b" t="t" l="l"/>
            <a:pathLst>
              <a:path h="942975" w="1133475">
                <a:moveTo>
                  <a:pt x="0" y="0"/>
                </a:moveTo>
                <a:lnTo>
                  <a:pt x="1133475" y="0"/>
                </a:lnTo>
                <a:lnTo>
                  <a:pt x="1133475" y="942975"/>
                </a:lnTo>
                <a:lnTo>
                  <a:pt x="0" y="942975"/>
                </a:lnTo>
                <a:lnTo>
                  <a:pt x="0" y="0"/>
                </a:lnTo>
                <a:close/>
              </a:path>
            </a:pathLst>
          </a:custGeom>
          <a:blipFill>
            <a:blip r:embed="rId10"/>
            <a:stretch>
              <a:fillRect l="0" t="0" r="0" b="0"/>
            </a:stretch>
          </a:blipFill>
        </p:spPr>
      </p:sp>
      <p:sp>
        <p:nvSpPr>
          <p:cNvPr name="Freeform 13" id="13"/>
          <p:cNvSpPr/>
          <p:nvPr/>
        </p:nvSpPr>
        <p:spPr>
          <a:xfrm flipH="false" flipV="false" rot="0">
            <a:off x="8648700" y="1685925"/>
            <a:ext cx="762000" cy="571500"/>
          </a:xfrm>
          <a:custGeom>
            <a:avLst/>
            <a:gdLst/>
            <a:ahLst/>
            <a:cxnLst/>
            <a:rect r="r" b="b" t="t" l="l"/>
            <a:pathLst>
              <a:path h="571500" w="762000">
                <a:moveTo>
                  <a:pt x="0" y="0"/>
                </a:moveTo>
                <a:lnTo>
                  <a:pt x="762000" y="0"/>
                </a:lnTo>
                <a:lnTo>
                  <a:pt x="762000" y="571500"/>
                </a:lnTo>
                <a:lnTo>
                  <a:pt x="0" y="571500"/>
                </a:lnTo>
                <a:lnTo>
                  <a:pt x="0" y="0"/>
                </a:lnTo>
                <a:close/>
              </a:path>
            </a:pathLst>
          </a:custGeom>
          <a:blipFill>
            <a:blip r:embed="rId11"/>
            <a:stretch>
              <a:fillRect l="0" t="0" r="0" b="0"/>
            </a:stretch>
          </a:blipFill>
        </p:spPr>
      </p:sp>
      <p:sp>
        <p:nvSpPr>
          <p:cNvPr name="Freeform 14" id="14"/>
          <p:cNvSpPr/>
          <p:nvPr/>
        </p:nvSpPr>
        <p:spPr>
          <a:xfrm flipH="false" flipV="false" rot="0">
            <a:off x="9401175" y="2066925"/>
            <a:ext cx="381000" cy="381000"/>
          </a:xfrm>
          <a:custGeom>
            <a:avLst/>
            <a:gdLst/>
            <a:ahLst/>
            <a:cxnLst/>
            <a:rect r="r" b="b" t="t" l="l"/>
            <a:pathLst>
              <a:path h="381000" w="381000">
                <a:moveTo>
                  <a:pt x="0" y="0"/>
                </a:moveTo>
                <a:lnTo>
                  <a:pt x="381000" y="0"/>
                </a:lnTo>
                <a:lnTo>
                  <a:pt x="381000" y="381000"/>
                </a:lnTo>
                <a:lnTo>
                  <a:pt x="0" y="381000"/>
                </a:lnTo>
                <a:lnTo>
                  <a:pt x="0" y="0"/>
                </a:lnTo>
                <a:close/>
              </a:path>
            </a:pathLst>
          </a:custGeom>
          <a:blipFill>
            <a:blip r:embed="rId12"/>
            <a:stretch>
              <a:fillRect l="0" t="0" r="0" b="0"/>
            </a:stretch>
          </a:blipFill>
        </p:spPr>
      </p:sp>
      <p:sp>
        <p:nvSpPr>
          <p:cNvPr name="Freeform 15" id="15"/>
          <p:cNvSpPr/>
          <p:nvPr/>
        </p:nvSpPr>
        <p:spPr>
          <a:xfrm flipH="false" flipV="false" rot="0">
            <a:off x="10153650" y="1685925"/>
            <a:ext cx="571500" cy="571500"/>
          </a:xfrm>
          <a:custGeom>
            <a:avLst/>
            <a:gdLst/>
            <a:ahLst/>
            <a:cxnLst/>
            <a:rect r="r" b="b" t="t" l="l"/>
            <a:pathLst>
              <a:path h="571500" w="571500">
                <a:moveTo>
                  <a:pt x="0" y="0"/>
                </a:moveTo>
                <a:lnTo>
                  <a:pt x="571500" y="0"/>
                </a:lnTo>
                <a:lnTo>
                  <a:pt x="571500" y="571500"/>
                </a:lnTo>
                <a:lnTo>
                  <a:pt x="0" y="571500"/>
                </a:lnTo>
                <a:lnTo>
                  <a:pt x="0" y="0"/>
                </a:lnTo>
                <a:close/>
              </a:path>
            </a:pathLst>
          </a:custGeom>
          <a:blipFill>
            <a:blip r:embed="rId13"/>
            <a:stretch>
              <a:fillRect l="0" t="0" r="0" b="0"/>
            </a:stretch>
          </a:blipFill>
        </p:spPr>
      </p:sp>
      <p:sp>
        <p:nvSpPr>
          <p:cNvPr name="Freeform 16" id="16"/>
          <p:cNvSpPr/>
          <p:nvPr/>
        </p:nvSpPr>
        <p:spPr>
          <a:xfrm flipH="false" flipV="false" rot="0">
            <a:off x="7334250" y="2066925"/>
            <a:ext cx="1133475" cy="1695450"/>
          </a:xfrm>
          <a:custGeom>
            <a:avLst/>
            <a:gdLst/>
            <a:ahLst/>
            <a:cxnLst/>
            <a:rect r="r" b="b" t="t" l="l"/>
            <a:pathLst>
              <a:path h="1695450" w="1133475">
                <a:moveTo>
                  <a:pt x="0" y="0"/>
                </a:moveTo>
                <a:lnTo>
                  <a:pt x="1133475" y="0"/>
                </a:lnTo>
                <a:lnTo>
                  <a:pt x="1133475" y="1695450"/>
                </a:lnTo>
                <a:lnTo>
                  <a:pt x="0" y="1695450"/>
                </a:lnTo>
                <a:lnTo>
                  <a:pt x="0" y="0"/>
                </a:lnTo>
                <a:close/>
              </a:path>
            </a:pathLst>
          </a:custGeom>
          <a:blipFill>
            <a:blip r:embed="rId14"/>
            <a:stretch>
              <a:fillRect l="0" t="0" r="0" b="0"/>
            </a:stretch>
          </a:blipFill>
        </p:spPr>
      </p:sp>
      <p:sp>
        <p:nvSpPr>
          <p:cNvPr name="Freeform 17" id="17"/>
          <p:cNvSpPr/>
          <p:nvPr/>
        </p:nvSpPr>
        <p:spPr>
          <a:xfrm flipH="false" flipV="false" rot="0">
            <a:off x="8277225" y="2257425"/>
            <a:ext cx="1133475" cy="1504950"/>
          </a:xfrm>
          <a:custGeom>
            <a:avLst/>
            <a:gdLst/>
            <a:ahLst/>
            <a:cxnLst/>
            <a:rect r="r" b="b" t="t" l="l"/>
            <a:pathLst>
              <a:path h="1504950" w="1133475">
                <a:moveTo>
                  <a:pt x="0" y="0"/>
                </a:moveTo>
                <a:lnTo>
                  <a:pt x="1133475" y="0"/>
                </a:lnTo>
                <a:lnTo>
                  <a:pt x="1133475" y="1504950"/>
                </a:lnTo>
                <a:lnTo>
                  <a:pt x="0" y="1504950"/>
                </a:lnTo>
                <a:lnTo>
                  <a:pt x="0" y="0"/>
                </a:lnTo>
                <a:close/>
              </a:path>
            </a:pathLst>
          </a:custGeom>
          <a:blipFill>
            <a:blip r:embed="rId15"/>
            <a:stretch>
              <a:fillRect l="0" t="0" r="0" b="0"/>
            </a:stretch>
          </a:blipFill>
        </p:spPr>
      </p:sp>
      <p:sp>
        <p:nvSpPr>
          <p:cNvPr name="Freeform 18" id="18"/>
          <p:cNvSpPr/>
          <p:nvPr/>
        </p:nvSpPr>
        <p:spPr>
          <a:xfrm flipH="false" flipV="false" rot="0">
            <a:off x="9401175" y="2257425"/>
            <a:ext cx="1323975" cy="1504950"/>
          </a:xfrm>
          <a:custGeom>
            <a:avLst/>
            <a:gdLst/>
            <a:ahLst/>
            <a:cxnLst/>
            <a:rect r="r" b="b" t="t" l="l"/>
            <a:pathLst>
              <a:path h="1504950" w="1323975">
                <a:moveTo>
                  <a:pt x="0" y="0"/>
                </a:moveTo>
                <a:lnTo>
                  <a:pt x="1323975" y="0"/>
                </a:lnTo>
                <a:lnTo>
                  <a:pt x="1323975" y="1504950"/>
                </a:lnTo>
                <a:lnTo>
                  <a:pt x="0" y="1504950"/>
                </a:lnTo>
                <a:lnTo>
                  <a:pt x="0" y="0"/>
                </a:lnTo>
                <a:close/>
              </a:path>
            </a:pathLst>
          </a:custGeom>
          <a:blipFill>
            <a:blip r:embed="rId16"/>
            <a:stretch>
              <a:fillRect l="0" t="0" r="0" b="0"/>
            </a:stretch>
          </a:blipFill>
        </p:spPr>
      </p:sp>
      <p:sp>
        <p:nvSpPr>
          <p:cNvPr name="Freeform 19" id="19"/>
          <p:cNvSpPr/>
          <p:nvPr/>
        </p:nvSpPr>
        <p:spPr>
          <a:xfrm flipH="false" flipV="false" rot="0">
            <a:off x="10715625" y="2066925"/>
            <a:ext cx="952500" cy="1695450"/>
          </a:xfrm>
          <a:custGeom>
            <a:avLst/>
            <a:gdLst/>
            <a:ahLst/>
            <a:cxnLst/>
            <a:rect r="r" b="b" t="t" l="l"/>
            <a:pathLst>
              <a:path h="1695450" w="952500">
                <a:moveTo>
                  <a:pt x="0" y="0"/>
                </a:moveTo>
                <a:lnTo>
                  <a:pt x="952500" y="0"/>
                </a:lnTo>
                <a:lnTo>
                  <a:pt x="952500" y="1695450"/>
                </a:lnTo>
                <a:lnTo>
                  <a:pt x="0" y="1695450"/>
                </a:lnTo>
                <a:lnTo>
                  <a:pt x="0" y="0"/>
                </a:lnTo>
                <a:close/>
              </a:path>
            </a:pathLst>
          </a:custGeom>
          <a:blipFill>
            <a:blip r:embed="rId17"/>
            <a:stretch>
              <a:fillRect l="0" t="0" r="0" b="0"/>
            </a:stretch>
          </a:blipFill>
        </p:spPr>
      </p:sp>
      <p:sp>
        <p:nvSpPr>
          <p:cNvPr name="Freeform 20" id="20"/>
          <p:cNvSpPr/>
          <p:nvPr/>
        </p:nvSpPr>
        <p:spPr>
          <a:xfrm flipH="false" flipV="false" rot="0">
            <a:off x="371475" y="3009900"/>
            <a:ext cx="5276850" cy="752475"/>
          </a:xfrm>
          <a:custGeom>
            <a:avLst/>
            <a:gdLst/>
            <a:ahLst/>
            <a:cxnLst/>
            <a:rect r="r" b="b" t="t" l="l"/>
            <a:pathLst>
              <a:path h="752475" w="5276850">
                <a:moveTo>
                  <a:pt x="0" y="0"/>
                </a:moveTo>
                <a:lnTo>
                  <a:pt x="5276850" y="0"/>
                </a:lnTo>
                <a:lnTo>
                  <a:pt x="5276850" y="752475"/>
                </a:lnTo>
                <a:lnTo>
                  <a:pt x="0" y="752475"/>
                </a:lnTo>
                <a:lnTo>
                  <a:pt x="0" y="0"/>
                </a:lnTo>
                <a:close/>
              </a:path>
            </a:pathLst>
          </a:custGeom>
          <a:blipFill>
            <a:blip r:embed="rId18"/>
            <a:stretch>
              <a:fillRect l="0" t="0" r="0" b="0"/>
            </a:stretch>
          </a:blipFill>
        </p:spPr>
      </p:sp>
      <p:sp>
        <p:nvSpPr>
          <p:cNvPr name="Freeform 21" id="21"/>
          <p:cNvSpPr/>
          <p:nvPr/>
        </p:nvSpPr>
        <p:spPr>
          <a:xfrm flipH="false" flipV="false" rot="0">
            <a:off x="371475" y="3009900"/>
            <a:ext cx="952500" cy="752475"/>
          </a:xfrm>
          <a:custGeom>
            <a:avLst/>
            <a:gdLst/>
            <a:ahLst/>
            <a:cxnLst/>
            <a:rect r="r" b="b" t="t" l="l"/>
            <a:pathLst>
              <a:path h="752475" w="952500">
                <a:moveTo>
                  <a:pt x="0" y="0"/>
                </a:moveTo>
                <a:lnTo>
                  <a:pt x="952500" y="0"/>
                </a:lnTo>
                <a:lnTo>
                  <a:pt x="952500" y="752475"/>
                </a:lnTo>
                <a:lnTo>
                  <a:pt x="0" y="752475"/>
                </a:lnTo>
                <a:lnTo>
                  <a:pt x="0" y="0"/>
                </a:lnTo>
                <a:close/>
              </a:path>
            </a:pathLst>
          </a:custGeom>
          <a:blipFill>
            <a:blip r:embed="rId19"/>
            <a:stretch>
              <a:fillRect l="0" t="0" r="0" b="0"/>
            </a:stretch>
          </a:blipFill>
        </p:spPr>
      </p:sp>
      <p:sp>
        <p:nvSpPr>
          <p:cNvPr name="TextBox 22" id="22"/>
          <p:cNvSpPr txBox="true"/>
          <p:nvPr/>
        </p:nvSpPr>
        <p:spPr>
          <a:xfrm rot="0">
            <a:off x="1336396" y="3238289"/>
            <a:ext cx="3852672" cy="347893"/>
          </a:xfrm>
          <a:prstGeom prst="rect">
            <a:avLst/>
          </a:prstGeom>
        </p:spPr>
        <p:txBody>
          <a:bodyPr anchor="t" rtlCol="false" tIns="0" lIns="0" bIns="0" rIns="0">
            <a:spAutoFit/>
          </a:bodyPr>
          <a:lstStyle/>
          <a:p>
            <a:pPr algn="l">
              <a:lnSpc>
                <a:spcPts val="2874"/>
              </a:lnSpc>
            </a:pPr>
            <a:r>
              <a:rPr lang="en-US" sz="2053" b="true">
                <a:solidFill>
                  <a:srgbClr val="FFFFFF"/>
                </a:solidFill>
                <a:latin typeface="Now Bold"/>
                <a:ea typeface="Now Bold"/>
                <a:cs typeface="Now Bold"/>
                <a:sym typeface="Now Bold"/>
              </a:rPr>
              <a:t>Priority 3: Developing Oracy</a:t>
            </a:r>
          </a:p>
        </p:txBody>
      </p:sp>
      <p:sp>
        <p:nvSpPr>
          <p:cNvPr name="TextBox 23" id="23"/>
          <p:cNvSpPr txBox="true"/>
          <p:nvPr/>
        </p:nvSpPr>
        <p:spPr>
          <a:xfrm rot="0">
            <a:off x="722376" y="3871049"/>
            <a:ext cx="4466692" cy="681127"/>
          </a:xfrm>
          <a:prstGeom prst="rect">
            <a:avLst/>
          </a:prstGeom>
        </p:spPr>
        <p:txBody>
          <a:bodyPr anchor="t" rtlCol="false" tIns="0" lIns="0" bIns="0" rIns="0">
            <a:spAutoFit/>
          </a:bodyPr>
          <a:lstStyle/>
          <a:p>
            <a:pPr algn="l">
              <a:lnSpc>
                <a:spcPts val="1832"/>
              </a:lnSpc>
            </a:pPr>
            <a:r>
              <a:rPr lang="en-US" sz="1308">
                <a:solidFill>
                  <a:srgbClr val="000000"/>
                </a:solidFill>
                <a:latin typeface="Now"/>
                <a:ea typeface="Now"/>
                <a:cs typeface="Now"/>
                <a:sym typeface="Now"/>
              </a:rPr>
              <a:t>Communication lies at the heart of learning. Throughout this year, we will be implementing a progressive whole-school approach to oracy.</a:t>
            </a:r>
          </a:p>
        </p:txBody>
      </p:sp>
      <p:sp>
        <p:nvSpPr>
          <p:cNvPr name="TextBox 24" id="24"/>
          <p:cNvSpPr txBox="true"/>
          <p:nvPr/>
        </p:nvSpPr>
        <p:spPr>
          <a:xfrm rot="0">
            <a:off x="722376" y="4688782"/>
            <a:ext cx="3202534" cy="223026"/>
          </a:xfrm>
          <a:prstGeom prst="rect">
            <a:avLst/>
          </a:prstGeom>
        </p:spPr>
        <p:txBody>
          <a:bodyPr anchor="t" rtlCol="false" tIns="0" lIns="0" bIns="0" rIns="0">
            <a:spAutoFit/>
          </a:bodyPr>
          <a:lstStyle/>
          <a:p>
            <a:pPr algn="l">
              <a:lnSpc>
                <a:spcPts val="1882"/>
              </a:lnSpc>
            </a:pPr>
            <a:r>
              <a:rPr lang="en-US" sz="1344" b="true">
                <a:solidFill>
                  <a:srgbClr val="005035"/>
                </a:solidFill>
                <a:latin typeface="Now Bold"/>
                <a:ea typeface="Now Bold"/>
                <a:cs typeface="Now Bold"/>
                <a:sym typeface="Now Bold"/>
              </a:rPr>
              <a:t>We aim to ensure that all pupils can:</a:t>
            </a:r>
          </a:p>
        </p:txBody>
      </p:sp>
      <p:sp>
        <p:nvSpPr>
          <p:cNvPr name="Freeform 25" id="25"/>
          <p:cNvSpPr/>
          <p:nvPr/>
        </p:nvSpPr>
        <p:spPr>
          <a:xfrm flipH="false" flipV="false" rot="0">
            <a:off x="561975" y="4886325"/>
            <a:ext cx="381000" cy="1323975"/>
          </a:xfrm>
          <a:custGeom>
            <a:avLst/>
            <a:gdLst/>
            <a:ahLst/>
            <a:cxnLst/>
            <a:rect r="r" b="b" t="t" l="l"/>
            <a:pathLst>
              <a:path h="1323975" w="381000">
                <a:moveTo>
                  <a:pt x="0" y="0"/>
                </a:moveTo>
                <a:lnTo>
                  <a:pt x="381000" y="0"/>
                </a:lnTo>
                <a:lnTo>
                  <a:pt x="381000" y="1323975"/>
                </a:lnTo>
                <a:lnTo>
                  <a:pt x="0" y="1323975"/>
                </a:lnTo>
                <a:lnTo>
                  <a:pt x="0" y="0"/>
                </a:lnTo>
                <a:close/>
              </a:path>
            </a:pathLst>
          </a:custGeom>
          <a:blipFill>
            <a:blip r:embed="rId20"/>
            <a:stretch>
              <a:fillRect l="0" t="0" r="0" b="0"/>
            </a:stretch>
          </a:blipFill>
        </p:spPr>
      </p:sp>
      <p:sp>
        <p:nvSpPr>
          <p:cNvPr name="TextBox 26" id="26"/>
          <p:cNvSpPr txBox="true"/>
          <p:nvPr/>
        </p:nvSpPr>
        <p:spPr>
          <a:xfrm rot="0">
            <a:off x="5465978" y="4298629"/>
            <a:ext cx="2191207" cy="569908"/>
          </a:xfrm>
          <a:prstGeom prst="rect">
            <a:avLst/>
          </a:prstGeom>
        </p:spPr>
        <p:txBody>
          <a:bodyPr anchor="t" rtlCol="false" tIns="0" lIns="0" bIns="0" rIns="0">
            <a:spAutoFit/>
          </a:bodyPr>
          <a:lstStyle/>
          <a:p>
            <a:pPr algn="l">
              <a:lnSpc>
                <a:spcPts val="1137"/>
              </a:lnSpc>
            </a:pPr>
            <a:r>
              <a:rPr lang="en-US" sz="812">
                <a:solidFill>
                  <a:srgbClr val="000000"/>
                </a:solidFill>
                <a:latin typeface="Now"/>
                <a:ea typeface="Now"/>
                <a:cs typeface="Now"/>
                <a:sym typeface="Now"/>
              </a:rPr>
              <a:t>Strong speaking and listening skills support learning in every subject and help pupils develop confidence, self-esteem and positive relationships.</a:t>
            </a:r>
          </a:p>
        </p:txBody>
      </p:sp>
      <p:sp>
        <p:nvSpPr>
          <p:cNvPr name="Freeform 27" id="27"/>
          <p:cNvSpPr/>
          <p:nvPr/>
        </p:nvSpPr>
        <p:spPr>
          <a:xfrm flipH="false" flipV="false" rot="0">
            <a:off x="6019800" y="5448300"/>
            <a:ext cx="1133475" cy="1143000"/>
          </a:xfrm>
          <a:custGeom>
            <a:avLst/>
            <a:gdLst/>
            <a:ahLst/>
            <a:cxnLst/>
            <a:rect r="r" b="b" t="t" l="l"/>
            <a:pathLst>
              <a:path h="1143000" w="1133475">
                <a:moveTo>
                  <a:pt x="0" y="0"/>
                </a:moveTo>
                <a:lnTo>
                  <a:pt x="1133475" y="0"/>
                </a:lnTo>
                <a:lnTo>
                  <a:pt x="1133475" y="1143000"/>
                </a:lnTo>
                <a:lnTo>
                  <a:pt x="0" y="1143000"/>
                </a:lnTo>
                <a:lnTo>
                  <a:pt x="0" y="0"/>
                </a:lnTo>
                <a:close/>
              </a:path>
            </a:pathLst>
          </a:custGeom>
          <a:blipFill>
            <a:blip r:embed="rId21"/>
            <a:stretch>
              <a:fillRect l="0" t="0" r="0" b="0"/>
            </a:stretch>
          </a:blipFill>
        </p:spPr>
      </p:sp>
      <p:sp>
        <p:nvSpPr>
          <p:cNvPr name="Freeform 28" id="28"/>
          <p:cNvSpPr/>
          <p:nvPr/>
        </p:nvSpPr>
        <p:spPr>
          <a:xfrm flipH="false" flipV="false" rot="0">
            <a:off x="8086725" y="3762375"/>
            <a:ext cx="3581400" cy="2828925"/>
          </a:xfrm>
          <a:custGeom>
            <a:avLst/>
            <a:gdLst/>
            <a:ahLst/>
            <a:cxnLst/>
            <a:rect r="r" b="b" t="t" l="l"/>
            <a:pathLst>
              <a:path h="2828925" w="3581400">
                <a:moveTo>
                  <a:pt x="0" y="0"/>
                </a:moveTo>
                <a:lnTo>
                  <a:pt x="3581400" y="0"/>
                </a:lnTo>
                <a:lnTo>
                  <a:pt x="3581400" y="2828925"/>
                </a:lnTo>
                <a:lnTo>
                  <a:pt x="0" y="2828925"/>
                </a:lnTo>
                <a:lnTo>
                  <a:pt x="0" y="0"/>
                </a:lnTo>
                <a:close/>
              </a:path>
            </a:pathLst>
          </a:custGeom>
          <a:blipFill>
            <a:blip r:embed="rId22"/>
            <a:stretch>
              <a:fillRect l="0" t="0" r="0" b="0"/>
            </a:stretch>
          </a:blipFill>
        </p:spPr>
      </p:sp>
      <p:sp>
        <p:nvSpPr>
          <p:cNvPr name="Freeform 29" id="29"/>
          <p:cNvSpPr/>
          <p:nvPr/>
        </p:nvSpPr>
        <p:spPr>
          <a:xfrm flipH="false" flipV="false" rot="0">
            <a:off x="8277225" y="3943350"/>
            <a:ext cx="752475" cy="762000"/>
          </a:xfrm>
          <a:custGeom>
            <a:avLst/>
            <a:gdLst/>
            <a:ahLst/>
            <a:cxnLst/>
            <a:rect r="r" b="b" t="t" l="l"/>
            <a:pathLst>
              <a:path h="762000" w="752475">
                <a:moveTo>
                  <a:pt x="0" y="0"/>
                </a:moveTo>
                <a:lnTo>
                  <a:pt x="752475" y="0"/>
                </a:lnTo>
                <a:lnTo>
                  <a:pt x="752475" y="762000"/>
                </a:lnTo>
                <a:lnTo>
                  <a:pt x="0" y="762000"/>
                </a:lnTo>
                <a:lnTo>
                  <a:pt x="0" y="0"/>
                </a:lnTo>
                <a:close/>
              </a:path>
            </a:pathLst>
          </a:custGeom>
          <a:blipFill>
            <a:blip r:embed="rId23"/>
            <a:stretch>
              <a:fillRect l="0" t="0" r="0" b="0"/>
            </a:stretch>
          </a:blipFill>
        </p:spPr>
      </p:sp>
      <p:sp>
        <p:nvSpPr>
          <p:cNvPr name="TextBox 30" id="30"/>
          <p:cNvSpPr txBox="true"/>
          <p:nvPr/>
        </p:nvSpPr>
        <p:spPr>
          <a:xfrm rot="0">
            <a:off x="9089898" y="4109520"/>
            <a:ext cx="1589227" cy="505175"/>
          </a:xfrm>
          <a:prstGeom prst="rect">
            <a:avLst/>
          </a:prstGeom>
        </p:spPr>
        <p:txBody>
          <a:bodyPr anchor="t" rtlCol="false" tIns="0" lIns="0" bIns="0" rIns="0">
            <a:spAutoFit/>
          </a:bodyPr>
          <a:lstStyle/>
          <a:p>
            <a:pPr algn="l">
              <a:lnSpc>
                <a:spcPts val="2080"/>
              </a:lnSpc>
            </a:pPr>
            <a:r>
              <a:rPr lang="en-US" sz="1486" b="true">
                <a:solidFill>
                  <a:srgbClr val="005035"/>
                </a:solidFill>
                <a:latin typeface="Now Bold"/>
                <a:ea typeface="Now Bold"/>
                <a:cs typeface="Now Bold"/>
                <a:sym typeface="Now Bold"/>
              </a:rPr>
              <a:t>What this means for families:</a:t>
            </a:r>
          </a:p>
        </p:txBody>
      </p:sp>
      <p:sp>
        <p:nvSpPr>
          <p:cNvPr name="TextBox 31" id="31"/>
          <p:cNvSpPr txBox="true"/>
          <p:nvPr/>
        </p:nvSpPr>
        <p:spPr>
          <a:xfrm rot="0">
            <a:off x="8367522" y="4767500"/>
            <a:ext cx="2757068" cy="1599649"/>
          </a:xfrm>
          <a:prstGeom prst="rect">
            <a:avLst/>
          </a:prstGeom>
        </p:spPr>
        <p:txBody>
          <a:bodyPr anchor="t" rtlCol="false" tIns="0" lIns="0" bIns="0" rIns="0">
            <a:spAutoFit/>
          </a:bodyPr>
          <a:lstStyle/>
          <a:p>
            <a:pPr algn="l">
              <a:lnSpc>
                <a:spcPts val="2130"/>
              </a:lnSpc>
            </a:pPr>
            <a:r>
              <a:rPr lang="en-US" sz="1521">
                <a:solidFill>
                  <a:srgbClr val="000000"/>
                </a:solidFill>
                <a:latin typeface="Now"/>
                <a:ea typeface="Now"/>
                <a:cs typeface="Now"/>
                <a:sym typeface="Now"/>
              </a:rPr>
              <a:t>Take time to talk with your child about their day, encourage them to explain their thinking and provide opportunities for meaningful conversations at home.</a:t>
            </a:r>
          </a:p>
        </p:txBody>
      </p:sp>
      <p:sp>
        <p:nvSpPr>
          <p:cNvPr name="Freeform 32" id="32"/>
          <p:cNvSpPr/>
          <p:nvPr/>
        </p:nvSpPr>
        <p:spPr>
          <a:xfrm flipH="false" flipV="false" rot="0">
            <a:off x="371475" y="6581775"/>
            <a:ext cx="6972300" cy="762000"/>
          </a:xfrm>
          <a:custGeom>
            <a:avLst/>
            <a:gdLst/>
            <a:ahLst/>
            <a:cxnLst/>
            <a:rect r="r" b="b" t="t" l="l"/>
            <a:pathLst>
              <a:path h="762000" w="6972300">
                <a:moveTo>
                  <a:pt x="0" y="0"/>
                </a:moveTo>
                <a:lnTo>
                  <a:pt x="6972300" y="0"/>
                </a:lnTo>
                <a:lnTo>
                  <a:pt x="6972300" y="762000"/>
                </a:lnTo>
                <a:lnTo>
                  <a:pt x="0" y="762000"/>
                </a:lnTo>
                <a:lnTo>
                  <a:pt x="0" y="0"/>
                </a:lnTo>
                <a:close/>
              </a:path>
            </a:pathLst>
          </a:custGeom>
          <a:blipFill>
            <a:blip r:embed="rId24"/>
            <a:stretch>
              <a:fillRect l="0" t="0" r="0" b="0"/>
            </a:stretch>
          </a:blipFill>
        </p:spPr>
      </p:sp>
      <p:sp>
        <p:nvSpPr>
          <p:cNvPr name="Freeform 33" id="33"/>
          <p:cNvSpPr/>
          <p:nvPr/>
        </p:nvSpPr>
        <p:spPr>
          <a:xfrm flipH="false" flipV="false" rot="0">
            <a:off x="371475" y="6581775"/>
            <a:ext cx="952500" cy="762000"/>
          </a:xfrm>
          <a:custGeom>
            <a:avLst/>
            <a:gdLst/>
            <a:ahLst/>
            <a:cxnLst/>
            <a:rect r="r" b="b" t="t" l="l"/>
            <a:pathLst>
              <a:path h="762000" w="952500">
                <a:moveTo>
                  <a:pt x="0" y="0"/>
                </a:moveTo>
                <a:lnTo>
                  <a:pt x="952500" y="0"/>
                </a:lnTo>
                <a:lnTo>
                  <a:pt x="952500" y="762000"/>
                </a:lnTo>
                <a:lnTo>
                  <a:pt x="0" y="762000"/>
                </a:lnTo>
                <a:lnTo>
                  <a:pt x="0" y="0"/>
                </a:lnTo>
                <a:close/>
              </a:path>
            </a:pathLst>
          </a:custGeom>
          <a:blipFill>
            <a:blip r:embed="rId25"/>
            <a:stretch>
              <a:fillRect l="0" t="0" r="0" b="0"/>
            </a:stretch>
          </a:blipFill>
        </p:spPr>
      </p:sp>
      <p:sp>
        <p:nvSpPr>
          <p:cNvPr name="TextBox 34" id="34"/>
          <p:cNvSpPr txBox="true"/>
          <p:nvPr/>
        </p:nvSpPr>
        <p:spPr>
          <a:xfrm rot="0">
            <a:off x="1336396" y="6801561"/>
            <a:ext cx="5730850" cy="348793"/>
          </a:xfrm>
          <a:prstGeom prst="rect">
            <a:avLst/>
          </a:prstGeom>
        </p:spPr>
        <p:txBody>
          <a:bodyPr anchor="t" rtlCol="false" tIns="0" lIns="0" bIns="0" rIns="0">
            <a:spAutoFit/>
          </a:bodyPr>
          <a:lstStyle/>
          <a:p>
            <a:pPr algn="l">
              <a:lnSpc>
                <a:spcPts val="2825"/>
              </a:lnSpc>
            </a:pPr>
            <a:r>
              <a:rPr lang="en-US" sz="2017" b="true">
                <a:solidFill>
                  <a:srgbClr val="FFFFFF"/>
                </a:solidFill>
                <a:latin typeface="Now Bold"/>
                <a:ea typeface="Now Bold"/>
                <a:cs typeface="Now Bold"/>
                <a:sym typeface="Now Bold"/>
              </a:rPr>
              <a:t>Priority 4: Religion, Values and Ethics (RVE)</a:t>
            </a:r>
          </a:p>
        </p:txBody>
      </p:sp>
      <p:sp>
        <p:nvSpPr>
          <p:cNvPr name="TextBox 35" id="35"/>
          <p:cNvSpPr txBox="true"/>
          <p:nvPr/>
        </p:nvSpPr>
        <p:spPr>
          <a:xfrm rot="0">
            <a:off x="650138" y="7386536"/>
            <a:ext cx="4466692" cy="452527"/>
          </a:xfrm>
          <a:prstGeom prst="rect">
            <a:avLst/>
          </a:prstGeom>
        </p:spPr>
        <p:txBody>
          <a:bodyPr anchor="t" rtlCol="false" tIns="0" lIns="0" bIns="0" rIns="0">
            <a:spAutoFit/>
          </a:bodyPr>
          <a:lstStyle/>
          <a:p>
            <a:pPr algn="l">
              <a:lnSpc>
                <a:spcPts val="1832"/>
              </a:lnSpc>
            </a:pPr>
            <a:r>
              <a:rPr lang="en-US" sz="1308">
                <a:solidFill>
                  <a:srgbClr val="005035"/>
                </a:solidFill>
                <a:latin typeface="Now"/>
                <a:ea typeface="Now"/>
                <a:cs typeface="Now"/>
                <a:sym typeface="Now"/>
              </a:rPr>
              <a:t>As part of the Curriculum for Wales, we are continuing to strengthen our Religion, Values and Ethics curriculum.</a:t>
            </a:r>
          </a:p>
        </p:txBody>
      </p:sp>
      <p:sp>
        <p:nvSpPr>
          <p:cNvPr name="TextBox 36" id="36"/>
          <p:cNvSpPr txBox="true"/>
          <p:nvPr/>
        </p:nvSpPr>
        <p:spPr>
          <a:xfrm rot="0">
            <a:off x="650138" y="7963553"/>
            <a:ext cx="2118970" cy="223026"/>
          </a:xfrm>
          <a:prstGeom prst="rect">
            <a:avLst/>
          </a:prstGeom>
        </p:spPr>
        <p:txBody>
          <a:bodyPr anchor="t" rtlCol="false" tIns="0" lIns="0" bIns="0" rIns="0">
            <a:spAutoFit/>
          </a:bodyPr>
          <a:lstStyle/>
          <a:p>
            <a:pPr algn="l">
              <a:lnSpc>
                <a:spcPts val="1882"/>
              </a:lnSpc>
            </a:pPr>
            <a:r>
              <a:rPr lang="en-US" sz="1344" b="true">
                <a:solidFill>
                  <a:srgbClr val="005035"/>
                </a:solidFill>
                <a:latin typeface="Now Bold"/>
                <a:ea typeface="Now Bold"/>
                <a:cs typeface="Now Bold"/>
                <a:sym typeface="Now Bold"/>
              </a:rPr>
              <a:t>Through RVE, pupils will:</a:t>
            </a:r>
          </a:p>
        </p:txBody>
      </p:sp>
      <p:sp>
        <p:nvSpPr>
          <p:cNvPr name="Freeform 37" id="37"/>
          <p:cNvSpPr/>
          <p:nvPr/>
        </p:nvSpPr>
        <p:spPr>
          <a:xfrm flipH="false" flipV="false" rot="0">
            <a:off x="561975" y="8277225"/>
            <a:ext cx="381000" cy="1504950"/>
          </a:xfrm>
          <a:custGeom>
            <a:avLst/>
            <a:gdLst/>
            <a:ahLst/>
            <a:cxnLst/>
            <a:rect r="r" b="b" t="t" l="l"/>
            <a:pathLst>
              <a:path h="1504950" w="381000">
                <a:moveTo>
                  <a:pt x="0" y="0"/>
                </a:moveTo>
                <a:lnTo>
                  <a:pt x="381000" y="0"/>
                </a:lnTo>
                <a:lnTo>
                  <a:pt x="381000" y="1504950"/>
                </a:lnTo>
                <a:lnTo>
                  <a:pt x="0" y="1504950"/>
                </a:lnTo>
                <a:lnTo>
                  <a:pt x="0" y="0"/>
                </a:lnTo>
                <a:close/>
              </a:path>
            </a:pathLst>
          </a:custGeom>
          <a:blipFill>
            <a:blip r:embed="rId26"/>
            <a:stretch>
              <a:fillRect l="0" t="0" r="0" b="0"/>
            </a:stretch>
          </a:blipFill>
        </p:spPr>
      </p:sp>
      <p:sp>
        <p:nvSpPr>
          <p:cNvPr name="TextBox 38" id="38"/>
          <p:cNvSpPr txBox="true"/>
          <p:nvPr/>
        </p:nvSpPr>
        <p:spPr>
          <a:xfrm rot="0">
            <a:off x="5622493" y="7537585"/>
            <a:ext cx="1805940" cy="1664903"/>
          </a:xfrm>
          <a:prstGeom prst="rect">
            <a:avLst/>
          </a:prstGeom>
        </p:spPr>
        <p:txBody>
          <a:bodyPr anchor="t" rtlCol="false" tIns="0" lIns="0" bIns="0" rIns="0">
            <a:spAutoFit/>
          </a:bodyPr>
          <a:lstStyle/>
          <a:p>
            <a:pPr algn="l">
              <a:lnSpc>
                <a:spcPts val="1683"/>
              </a:lnSpc>
            </a:pPr>
            <a:r>
              <a:rPr lang="en-US" sz="1202">
                <a:solidFill>
                  <a:srgbClr val="005035"/>
                </a:solidFill>
                <a:latin typeface="Now"/>
                <a:ea typeface="Now"/>
                <a:cs typeface="Now"/>
                <a:sym typeface="Now"/>
              </a:rPr>
              <a:t>Our RVE curriculum will help children become respectful and knowledgeable citizens who understand and appreciate different beliefs, values and experiences.</a:t>
            </a:r>
          </a:p>
        </p:txBody>
      </p:sp>
      <p:sp>
        <p:nvSpPr>
          <p:cNvPr name="Freeform 39" id="39"/>
          <p:cNvSpPr/>
          <p:nvPr/>
        </p:nvSpPr>
        <p:spPr>
          <a:xfrm flipH="false" flipV="false" rot="0">
            <a:off x="6953250" y="8839200"/>
            <a:ext cx="1143000" cy="942975"/>
          </a:xfrm>
          <a:custGeom>
            <a:avLst/>
            <a:gdLst/>
            <a:ahLst/>
            <a:cxnLst/>
            <a:rect r="r" b="b" t="t" l="l"/>
            <a:pathLst>
              <a:path h="942975" w="1143000">
                <a:moveTo>
                  <a:pt x="0" y="0"/>
                </a:moveTo>
                <a:lnTo>
                  <a:pt x="1143000" y="0"/>
                </a:lnTo>
                <a:lnTo>
                  <a:pt x="1143000" y="942975"/>
                </a:lnTo>
                <a:lnTo>
                  <a:pt x="0" y="942975"/>
                </a:lnTo>
                <a:lnTo>
                  <a:pt x="0" y="0"/>
                </a:lnTo>
                <a:close/>
              </a:path>
            </a:pathLst>
          </a:custGeom>
          <a:blipFill>
            <a:blip r:embed="rId27"/>
            <a:stretch>
              <a:fillRect l="0" t="0" r="0" b="0"/>
            </a:stretch>
          </a:blipFill>
        </p:spPr>
      </p:sp>
      <p:sp>
        <p:nvSpPr>
          <p:cNvPr name="Freeform 40" id="40"/>
          <p:cNvSpPr/>
          <p:nvPr/>
        </p:nvSpPr>
        <p:spPr>
          <a:xfrm flipH="false" flipV="false" rot="0">
            <a:off x="8086725" y="6953250"/>
            <a:ext cx="3581400" cy="3019425"/>
          </a:xfrm>
          <a:custGeom>
            <a:avLst/>
            <a:gdLst/>
            <a:ahLst/>
            <a:cxnLst/>
            <a:rect r="r" b="b" t="t" l="l"/>
            <a:pathLst>
              <a:path h="3019425" w="3581400">
                <a:moveTo>
                  <a:pt x="0" y="0"/>
                </a:moveTo>
                <a:lnTo>
                  <a:pt x="3581400" y="0"/>
                </a:lnTo>
                <a:lnTo>
                  <a:pt x="3581400" y="3019425"/>
                </a:lnTo>
                <a:lnTo>
                  <a:pt x="0" y="3019425"/>
                </a:lnTo>
                <a:lnTo>
                  <a:pt x="0" y="0"/>
                </a:lnTo>
                <a:close/>
              </a:path>
            </a:pathLst>
          </a:custGeom>
          <a:blipFill>
            <a:blip r:embed="rId28"/>
            <a:stretch>
              <a:fillRect l="0" t="0" r="0" b="0"/>
            </a:stretch>
          </a:blipFill>
        </p:spPr>
      </p:sp>
      <p:sp>
        <p:nvSpPr>
          <p:cNvPr name="Freeform 41" id="41"/>
          <p:cNvSpPr/>
          <p:nvPr/>
        </p:nvSpPr>
        <p:spPr>
          <a:xfrm flipH="false" flipV="false" rot="0">
            <a:off x="8277225" y="7334250"/>
            <a:ext cx="752475" cy="571500"/>
          </a:xfrm>
          <a:custGeom>
            <a:avLst/>
            <a:gdLst/>
            <a:ahLst/>
            <a:cxnLst/>
            <a:rect r="r" b="b" t="t" l="l"/>
            <a:pathLst>
              <a:path h="571500" w="752475">
                <a:moveTo>
                  <a:pt x="0" y="0"/>
                </a:moveTo>
                <a:lnTo>
                  <a:pt x="752475" y="0"/>
                </a:lnTo>
                <a:lnTo>
                  <a:pt x="752475" y="571500"/>
                </a:lnTo>
                <a:lnTo>
                  <a:pt x="0" y="571500"/>
                </a:lnTo>
                <a:lnTo>
                  <a:pt x="0" y="0"/>
                </a:lnTo>
                <a:close/>
              </a:path>
            </a:pathLst>
          </a:custGeom>
          <a:blipFill>
            <a:blip r:embed="rId29"/>
            <a:stretch>
              <a:fillRect l="0" t="0" r="0" b="0"/>
            </a:stretch>
          </a:blipFill>
        </p:spPr>
      </p:sp>
      <p:sp>
        <p:nvSpPr>
          <p:cNvPr name="TextBox 42" id="42"/>
          <p:cNvSpPr txBox="true"/>
          <p:nvPr/>
        </p:nvSpPr>
        <p:spPr>
          <a:xfrm rot="0">
            <a:off x="9089898" y="7372251"/>
            <a:ext cx="1589227" cy="505175"/>
          </a:xfrm>
          <a:prstGeom prst="rect">
            <a:avLst/>
          </a:prstGeom>
        </p:spPr>
        <p:txBody>
          <a:bodyPr anchor="t" rtlCol="false" tIns="0" lIns="0" bIns="0" rIns="0">
            <a:spAutoFit/>
          </a:bodyPr>
          <a:lstStyle/>
          <a:p>
            <a:pPr algn="l">
              <a:lnSpc>
                <a:spcPts val="2080"/>
              </a:lnSpc>
            </a:pPr>
            <a:r>
              <a:rPr lang="en-US" sz="1486" b="true">
                <a:solidFill>
                  <a:srgbClr val="005035"/>
                </a:solidFill>
                <a:latin typeface="Now Bold"/>
                <a:ea typeface="Now Bold"/>
                <a:cs typeface="Now Bold"/>
                <a:sym typeface="Now Bold"/>
              </a:rPr>
              <a:t>What this means for families:</a:t>
            </a:r>
          </a:p>
        </p:txBody>
      </p:sp>
      <p:sp>
        <p:nvSpPr>
          <p:cNvPr name="TextBox 43" id="43"/>
          <p:cNvSpPr txBox="true"/>
          <p:nvPr/>
        </p:nvSpPr>
        <p:spPr>
          <a:xfrm rot="0">
            <a:off x="8367522" y="8120716"/>
            <a:ext cx="2672791" cy="1413651"/>
          </a:xfrm>
          <a:prstGeom prst="rect">
            <a:avLst/>
          </a:prstGeom>
        </p:spPr>
        <p:txBody>
          <a:bodyPr anchor="t" rtlCol="false" tIns="0" lIns="0" bIns="0" rIns="0">
            <a:spAutoFit/>
          </a:bodyPr>
          <a:lstStyle/>
          <a:p>
            <a:pPr algn="l">
              <a:lnSpc>
                <a:spcPts val="1882"/>
              </a:lnSpc>
            </a:pPr>
            <a:r>
              <a:rPr lang="en-US" sz="1344">
                <a:solidFill>
                  <a:srgbClr val="000000"/>
                </a:solidFill>
                <a:latin typeface="Now"/>
                <a:ea typeface="Now"/>
                <a:cs typeface="Now"/>
                <a:sym typeface="Now"/>
              </a:rPr>
              <a:t>We encourage open discussions about beliefs, values, culture and identity, helping children appreciate both similarities and differences within our communities.</a:t>
            </a:r>
          </a:p>
        </p:txBody>
      </p:sp>
      <p:sp>
        <p:nvSpPr>
          <p:cNvPr name="Freeform 44" id="44"/>
          <p:cNvSpPr/>
          <p:nvPr/>
        </p:nvSpPr>
        <p:spPr>
          <a:xfrm flipH="false" flipV="false" rot="0">
            <a:off x="0" y="9782175"/>
            <a:ext cx="12039600" cy="2257425"/>
          </a:xfrm>
          <a:custGeom>
            <a:avLst/>
            <a:gdLst/>
            <a:ahLst/>
            <a:cxnLst/>
            <a:rect r="r" b="b" t="t" l="l"/>
            <a:pathLst>
              <a:path h="2257425" w="12039600">
                <a:moveTo>
                  <a:pt x="0" y="0"/>
                </a:moveTo>
                <a:lnTo>
                  <a:pt x="12039600" y="0"/>
                </a:lnTo>
                <a:lnTo>
                  <a:pt x="12039600" y="2257425"/>
                </a:lnTo>
                <a:lnTo>
                  <a:pt x="0" y="2257425"/>
                </a:lnTo>
                <a:lnTo>
                  <a:pt x="0" y="0"/>
                </a:lnTo>
                <a:close/>
              </a:path>
            </a:pathLst>
          </a:custGeom>
          <a:blipFill>
            <a:blip r:embed="rId30"/>
            <a:stretch>
              <a:fillRect l="0" t="0" r="0" b="0"/>
            </a:stretch>
          </a:blipFill>
        </p:spPr>
      </p:sp>
      <p:sp>
        <p:nvSpPr>
          <p:cNvPr name="TextBox 45" id="45"/>
          <p:cNvSpPr txBox="true"/>
          <p:nvPr/>
        </p:nvSpPr>
        <p:spPr>
          <a:xfrm rot="0">
            <a:off x="1541069" y="109626"/>
            <a:ext cx="2636672" cy="503657"/>
          </a:xfrm>
          <a:prstGeom prst="rect">
            <a:avLst/>
          </a:prstGeom>
        </p:spPr>
        <p:txBody>
          <a:bodyPr anchor="t" rtlCol="false" tIns="0" lIns="0" bIns="0" rIns="0">
            <a:spAutoFit/>
          </a:bodyPr>
          <a:lstStyle/>
          <a:p>
            <a:pPr algn="l">
              <a:lnSpc>
                <a:spcPts val="4264"/>
              </a:lnSpc>
            </a:pPr>
            <a:r>
              <a:rPr lang="en-US" sz="3045" b="true">
                <a:solidFill>
                  <a:srgbClr val="FFFFFF"/>
                </a:solidFill>
                <a:latin typeface="Now Bold"/>
                <a:ea typeface="Now Bold"/>
                <a:cs typeface="Now Bold"/>
                <a:sym typeface="Now Bold"/>
              </a:rPr>
              <a:t>TREORCHY</a:t>
            </a:r>
          </a:p>
        </p:txBody>
      </p:sp>
      <p:sp>
        <p:nvSpPr>
          <p:cNvPr name="TextBox 46" id="46"/>
          <p:cNvSpPr txBox="true"/>
          <p:nvPr/>
        </p:nvSpPr>
        <p:spPr>
          <a:xfrm rot="0">
            <a:off x="1541069" y="550040"/>
            <a:ext cx="2263445" cy="306571"/>
          </a:xfrm>
          <a:prstGeom prst="rect">
            <a:avLst/>
          </a:prstGeom>
        </p:spPr>
        <p:txBody>
          <a:bodyPr anchor="t" rtlCol="false" tIns="0" lIns="0" bIns="0" rIns="0">
            <a:spAutoFit/>
          </a:bodyPr>
          <a:lstStyle/>
          <a:p>
            <a:pPr algn="l">
              <a:lnSpc>
                <a:spcPts val="2527"/>
              </a:lnSpc>
            </a:pPr>
            <a:r>
              <a:rPr lang="en-US" sz="1805" b="true">
                <a:solidFill>
                  <a:srgbClr val="FFFFFF"/>
                </a:solidFill>
                <a:latin typeface="Now Bold"/>
                <a:ea typeface="Now Bold"/>
                <a:cs typeface="Now Bold"/>
                <a:sym typeface="Now Bold"/>
              </a:rPr>
              <a:t>PRIMARY SCHOOL</a:t>
            </a:r>
          </a:p>
        </p:txBody>
      </p:sp>
      <p:sp>
        <p:nvSpPr>
          <p:cNvPr name="TextBox 47" id="47"/>
          <p:cNvSpPr txBox="true"/>
          <p:nvPr/>
        </p:nvSpPr>
        <p:spPr>
          <a:xfrm rot="0">
            <a:off x="1541069" y="891542"/>
            <a:ext cx="2263445" cy="198953"/>
          </a:xfrm>
          <a:prstGeom prst="rect">
            <a:avLst/>
          </a:prstGeom>
        </p:spPr>
        <p:txBody>
          <a:bodyPr anchor="t" rtlCol="false" tIns="0" lIns="0" bIns="0" rIns="0">
            <a:spAutoFit/>
          </a:bodyPr>
          <a:lstStyle/>
          <a:p>
            <a:pPr algn="l">
              <a:lnSpc>
                <a:spcPts val="1634"/>
              </a:lnSpc>
            </a:pPr>
            <a:r>
              <a:rPr lang="en-US" sz="1167" b="true">
                <a:solidFill>
                  <a:srgbClr val="FFDE59"/>
                </a:solidFill>
                <a:latin typeface="Now Bold"/>
                <a:ea typeface="Now Bold"/>
                <a:cs typeface="Now Bold"/>
                <a:sym typeface="Now Bold"/>
              </a:rPr>
              <a:t>LEARN • GROW • SUCCEED</a:t>
            </a:r>
          </a:p>
        </p:txBody>
      </p:sp>
      <p:sp>
        <p:nvSpPr>
          <p:cNvPr name="TextBox 48" id="48"/>
          <p:cNvSpPr txBox="true"/>
          <p:nvPr/>
        </p:nvSpPr>
        <p:spPr>
          <a:xfrm rot="0">
            <a:off x="963168" y="5027145"/>
            <a:ext cx="3202534" cy="198953"/>
          </a:xfrm>
          <a:prstGeom prst="rect">
            <a:avLst/>
          </a:prstGeom>
        </p:spPr>
        <p:txBody>
          <a:bodyPr anchor="t" rtlCol="false" tIns="0" lIns="0" bIns="0" rIns="0">
            <a:spAutoFit/>
          </a:bodyPr>
          <a:lstStyle/>
          <a:p>
            <a:pPr algn="l">
              <a:lnSpc>
                <a:spcPts val="1634"/>
              </a:lnSpc>
            </a:pPr>
            <a:r>
              <a:rPr lang="en-US" sz="1167">
                <a:solidFill>
                  <a:srgbClr val="005035"/>
                </a:solidFill>
                <a:latin typeface="Now"/>
                <a:ea typeface="Now"/>
                <a:cs typeface="Now"/>
                <a:sym typeface="Now"/>
              </a:rPr>
              <a:t>Speak confidently in a range of situations.</a:t>
            </a:r>
          </a:p>
        </p:txBody>
      </p:sp>
      <p:sp>
        <p:nvSpPr>
          <p:cNvPr name="TextBox 49" id="49"/>
          <p:cNvSpPr txBox="true"/>
          <p:nvPr/>
        </p:nvSpPr>
        <p:spPr>
          <a:xfrm rot="0">
            <a:off x="963168" y="5328135"/>
            <a:ext cx="2817266" cy="198953"/>
          </a:xfrm>
          <a:prstGeom prst="rect">
            <a:avLst/>
          </a:prstGeom>
        </p:spPr>
        <p:txBody>
          <a:bodyPr anchor="t" rtlCol="false" tIns="0" lIns="0" bIns="0" rIns="0">
            <a:spAutoFit/>
          </a:bodyPr>
          <a:lstStyle/>
          <a:p>
            <a:pPr algn="l">
              <a:lnSpc>
                <a:spcPts val="1634"/>
              </a:lnSpc>
            </a:pPr>
            <a:r>
              <a:rPr lang="en-US" sz="1167">
                <a:solidFill>
                  <a:srgbClr val="005035"/>
                </a:solidFill>
                <a:latin typeface="Now"/>
                <a:ea typeface="Now"/>
                <a:cs typeface="Now"/>
                <a:sym typeface="Now"/>
              </a:rPr>
              <a:t>Present ideas clearly and effectively.</a:t>
            </a:r>
          </a:p>
        </p:txBody>
      </p:sp>
      <p:sp>
        <p:nvSpPr>
          <p:cNvPr name="TextBox 50" id="50"/>
          <p:cNvSpPr txBox="true"/>
          <p:nvPr/>
        </p:nvSpPr>
        <p:spPr>
          <a:xfrm rot="0">
            <a:off x="963168" y="5629125"/>
            <a:ext cx="2937662" cy="198953"/>
          </a:xfrm>
          <a:prstGeom prst="rect">
            <a:avLst/>
          </a:prstGeom>
        </p:spPr>
        <p:txBody>
          <a:bodyPr anchor="t" rtlCol="false" tIns="0" lIns="0" bIns="0" rIns="0">
            <a:spAutoFit/>
          </a:bodyPr>
          <a:lstStyle/>
          <a:p>
            <a:pPr algn="l">
              <a:lnSpc>
                <a:spcPts val="1634"/>
              </a:lnSpc>
            </a:pPr>
            <a:r>
              <a:rPr lang="en-US" sz="1167">
                <a:solidFill>
                  <a:srgbClr val="005035"/>
                </a:solidFill>
                <a:latin typeface="Now"/>
                <a:ea typeface="Now"/>
                <a:cs typeface="Now"/>
                <a:sym typeface="Now"/>
              </a:rPr>
              <a:t>Participate in discussions and debates.</a:t>
            </a:r>
          </a:p>
        </p:txBody>
      </p:sp>
      <p:sp>
        <p:nvSpPr>
          <p:cNvPr name="TextBox 51" id="51"/>
          <p:cNvSpPr txBox="true"/>
          <p:nvPr/>
        </p:nvSpPr>
        <p:spPr>
          <a:xfrm rot="0">
            <a:off x="963168" y="5929744"/>
            <a:ext cx="3443326" cy="452527"/>
          </a:xfrm>
          <a:prstGeom prst="rect">
            <a:avLst/>
          </a:prstGeom>
        </p:spPr>
        <p:txBody>
          <a:bodyPr anchor="t" rtlCol="false" tIns="0" lIns="0" bIns="0" rIns="0">
            <a:spAutoFit/>
          </a:bodyPr>
          <a:lstStyle/>
          <a:p>
            <a:pPr algn="l">
              <a:lnSpc>
                <a:spcPts val="1832"/>
              </a:lnSpc>
            </a:pPr>
            <a:r>
              <a:rPr lang="en-US" sz="1308">
                <a:solidFill>
                  <a:srgbClr val="005035"/>
                </a:solidFill>
                <a:latin typeface="Now"/>
                <a:ea typeface="Now"/>
                <a:cs typeface="Now"/>
                <a:sym typeface="Now"/>
              </a:rPr>
              <a:t>Build vocabulary across all Areas of Learning and Experience.</a:t>
            </a:r>
          </a:p>
        </p:txBody>
      </p:sp>
      <p:sp>
        <p:nvSpPr>
          <p:cNvPr name="TextBox 52" id="52"/>
          <p:cNvSpPr txBox="true"/>
          <p:nvPr/>
        </p:nvSpPr>
        <p:spPr>
          <a:xfrm rot="0">
            <a:off x="890930" y="8301916"/>
            <a:ext cx="4647286" cy="198953"/>
          </a:xfrm>
          <a:prstGeom prst="rect">
            <a:avLst/>
          </a:prstGeom>
        </p:spPr>
        <p:txBody>
          <a:bodyPr anchor="t" rtlCol="false" tIns="0" lIns="0" bIns="0" rIns="0">
            <a:spAutoFit/>
          </a:bodyPr>
          <a:lstStyle/>
          <a:p>
            <a:pPr algn="l">
              <a:lnSpc>
                <a:spcPts val="1634"/>
              </a:lnSpc>
            </a:pPr>
            <a:r>
              <a:rPr lang="en-US" sz="1167">
                <a:solidFill>
                  <a:srgbClr val="005035"/>
                </a:solidFill>
                <a:latin typeface="Now"/>
                <a:ea typeface="Now"/>
                <a:cs typeface="Now"/>
                <a:sym typeface="Now"/>
              </a:rPr>
              <a:t>Explore a range of religious and non-religious worldviews.</a:t>
            </a:r>
          </a:p>
        </p:txBody>
      </p:sp>
      <p:sp>
        <p:nvSpPr>
          <p:cNvPr name="TextBox 53" id="53"/>
          <p:cNvSpPr txBox="true"/>
          <p:nvPr/>
        </p:nvSpPr>
        <p:spPr>
          <a:xfrm rot="0">
            <a:off x="890930" y="8602906"/>
            <a:ext cx="3467405" cy="198953"/>
          </a:xfrm>
          <a:prstGeom prst="rect">
            <a:avLst/>
          </a:prstGeom>
        </p:spPr>
        <p:txBody>
          <a:bodyPr anchor="t" rtlCol="false" tIns="0" lIns="0" bIns="0" rIns="0">
            <a:spAutoFit/>
          </a:bodyPr>
          <a:lstStyle/>
          <a:p>
            <a:pPr algn="l">
              <a:lnSpc>
                <a:spcPts val="1634"/>
              </a:lnSpc>
            </a:pPr>
            <a:r>
              <a:rPr lang="en-US" sz="1167">
                <a:solidFill>
                  <a:srgbClr val="005035"/>
                </a:solidFill>
                <a:latin typeface="Now"/>
                <a:ea typeface="Now"/>
                <a:cs typeface="Now"/>
                <a:sym typeface="Now"/>
              </a:rPr>
              <a:t>Develop understanding, respect and empathy.</a:t>
            </a:r>
          </a:p>
        </p:txBody>
      </p:sp>
      <p:sp>
        <p:nvSpPr>
          <p:cNvPr name="TextBox 54" id="54"/>
          <p:cNvSpPr txBox="true"/>
          <p:nvPr/>
        </p:nvSpPr>
        <p:spPr>
          <a:xfrm rot="0">
            <a:off x="890930" y="8903896"/>
            <a:ext cx="3635959" cy="198953"/>
          </a:xfrm>
          <a:prstGeom prst="rect">
            <a:avLst/>
          </a:prstGeom>
        </p:spPr>
        <p:txBody>
          <a:bodyPr anchor="t" rtlCol="false" tIns="0" lIns="0" bIns="0" rIns="0">
            <a:spAutoFit/>
          </a:bodyPr>
          <a:lstStyle/>
          <a:p>
            <a:pPr algn="l">
              <a:lnSpc>
                <a:spcPts val="1634"/>
              </a:lnSpc>
            </a:pPr>
            <a:r>
              <a:rPr lang="en-US" sz="1167">
                <a:solidFill>
                  <a:srgbClr val="005035"/>
                </a:solidFill>
                <a:latin typeface="Now"/>
                <a:ea typeface="Now"/>
                <a:cs typeface="Now"/>
                <a:sym typeface="Now"/>
              </a:rPr>
              <a:t>Consider important ethical and moral questions.</a:t>
            </a:r>
          </a:p>
        </p:txBody>
      </p:sp>
      <p:sp>
        <p:nvSpPr>
          <p:cNvPr name="TextBox 55" id="55"/>
          <p:cNvSpPr txBox="true"/>
          <p:nvPr/>
        </p:nvSpPr>
        <p:spPr>
          <a:xfrm rot="0">
            <a:off x="890930" y="9204886"/>
            <a:ext cx="4141622" cy="198953"/>
          </a:xfrm>
          <a:prstGeom prst="rect">
            <a:avLst/>
          </a:prstGeom>
        </p:spPr>
        <p:txBody>
          <a:bodyPr anchor="t" rtlCol="false" tIns="0" lIns="0" bIns="0" rIns="0">
            <a:spAutoFit/>
          </a:bodyPr>
          <a:lstStyle/>
          <a:p>
            <a:pPr algn="l">
              <a:lnSpc>
                <a:spcPts val="1634"/>
              </a:lnSpc>
            </a:pPr>
            <a:r>
              <a:rPr lang="en-US" sz="1167">
                <a:solidFill>
                  <a:srgbClr val="005035"/>
                </a:solidFill>
                <a:latin typeface="Now"/>
                <a:ea typeface="Now"/>
                <a:cs typeface="Now"/>
                <a:sym typeface="Now"/>
              </a:rPr>
              <a:t>Learn about diversity within Wales and the wider world.</a:t>
            </a:r>
          </a:p>
        </p:txBody>
      </p:sp>
      <p:sp>
        <p:nvSpPr>
          <p:cNvPr name="TextBox 56" id="56"/>
          <p:cNvSpPr txBox="true"/>
          <p:nvPr/>
        </p:nvSpPr>
        <p:spPr>
          <a:xfrm rot="0">
            <a:off x="890930" y="9505876"/>
            <a:ext cx="4310177" cy="198953"/>
          </a:xfrm>
          <a:prstGeom prst="rect">
            <a:avLst/>
          </a:prstGeom>
        </p:spPr>
        <p:txBody>
          <a:bodyPr anchor="t" rtlCol="false" tIns="0" lIns="0" bIns="0" rIns="0">
            <a:spAutoFit/>
          </a:bodyPr>
          <a:lstStyle/>
          <a:p>
            <a:pPr algn="l">
              <a:lnSpc>
                <a:spcPts val="1634"/>
              </a:lnSpc>
            </a:pPr>
            <a:r>
              <a:rPr lang="en-US" sz="1167">
                <a:solidFill>
                  <a:srgbClr val="005035"/>
                </a:solidFill>
                <a:latin typeface="Now"/>
                <a:ea typeface="Now"/>
                <a:cs typeface="Now"/>
                <a:sym typeface="Now"/>
              </a:rPr>
              <a:t>Develop critical thinking skills and informed perspectives.</a:t>
            </a:r>
          </a:p>
        </p:txBody>
      </p:sp>
      <p:sp>
        <p:nvSpPr>
          <p:cNvPr name="TextBox 57" id="57"/>
          <p:cNvSpPr txBox="true"/>
          <p:nvPr/>
        </p:nvSpPr>
        <p:spPr>
          <a:xfrm rot="0">
            <a:off x="3997147" y="10338937"/>
            <a:ext cx="3780434" cy="789265"/>
          </a:xfrm>
          <a:prstGeom prst="rect">
            <a:avLst/>
          </a:prstGeom>
        </p:spPr>
        <p:txBody>
          <a:bodyPr anchor="t" rtlCol="false" tIns="0" lIns="0" bIns="0" rIns="0">
            <a:spAutoFit/>
          </a:bodyPr>
          <a:lstStyle/>
          <a:p>
            <a:pPr algn="ctr">
              <a:lnSpc>
                <a:spcPts val="3222"/>
              </a:lnSpc>
            </a:pPr>
            <a:r>
              <a:rPr lang="en-US" sz="2301" b="true">
                <a:solidFill>
                  <a:srgbClr val="FFFFFF"/>
                </a:solidFill>
                <a:latin typeface="Now Bold"/>
                <a:ea typeface="Now Bold"/>
                <a:cs typeface="Now Bold"/>
                <a:sym typeface="Now Bold"/>
              </a:rPr>
              <a:t>Oracy builds confidence. Values shape our future.</a:t>
            </a:r>
          </a:p>
        </p:txBody>
      </p:sp>
      <p:sp>
        <p:nvSpPr>
          <p:cNvPr name="TextBox 58" id="58"/>
          <p:cNvSpPr txBox="true"/>
          <p:nvPr/>
        </p:nvSpPr>
        <p:spPr>
          <a:xfrm rot="0">
            <a:off x="8427720" y="271056"/>
            <a:ext cx="1902257" cy="223927"/>
          </a:xfrm>
          <a:prstGeom prst="rect">
            <a:avLst/>
          </a:prstGeom>
        </p:spPr>
        <p:txBody>
          <a:bodyPr anchor="t" rtlCol="false" tIns="0" lIns="0" bIns="0" rIns="0">
            <a:spAutoFit/>
          </a:bodyPr>
          <a:lstStyle/>
          <a:p>
            <a:pPr algn="ctr">
              <a:lnSpc>
                <a:spcPts val="1832"/>
              </a:lnSpc>
            </a:pPr>
            <a:r>
              <a:rPr lang="en-US" b="true" sz="1308">
                <a:solidFill>
                  <a:srgbClr val="005035"/>
                </a:solidFill>
                <a:latin typeface="Now Medium"/>
                <a:ea typeface="Now Medium"/>
                <a:cs typeface="Now Medium"/>
                <a:sym typeface="Now Medium"/>
              </a:rPr>
              <a:t>PARENT NEWSLETTER</a:t>
            </a:r>
          </a:p>
        </p:txBody>
      </p:sp>
      <p:sp>
        <p:nvSpPr>
          <p:cNvPr name="TextBox 59" id="59"/>
          <p:cNvSpPr txBox="true"/>
          <p:nvPr/>
        </p:nvSpPr>
        <p:spPr>
          <a:xfrm rot="0">
            <a:off x="10823600" y="214276"/>
            <a:ext cx="541782" cy="265249"/>
          </a:xfrm>
          <a:prstGeom prst="rect">
            <a:avLst/>
          </a:prstGeom>
        </p:spPr>
        <p:txBody>
          <a:bodyPr anchor="t" rtlCol="false" tIns="0" lIns="0" bIns="0" rIns="0">
            <a:spAutoFit/>
          </a:bodyPr>
          <a:lstStyle/>
          <a:p>
            <a:pPr algn="ctr">
              <a:lnSpc>
                <a:spcPts val="2179"/>
              </a:lnSpc>
            </a:pPr>
            <a:r>
              <a:rPr lang="en-US" b="true" sz="1557">
                <a:solidFill>
                  <a:srgbClr val="FFFFFF"/>
                </a:solidFill>
                <a:latin typeface="Now Medium"/>
                <a:ea typeface="Now Medium"/>
                <a:cs typeface="Now Medium"/>
                <a:sym typeface="Now Medium"/>
              </a:rPr>
              <a:t>PAGE</a:t>
            </a:r>
          </a:p>
        </p:txBody>
      </p:sp>
      <p:sp>
        <p:nvSpPr>
          <p:cNvPr name="TextBox 60" id="60"/>
          <p:cNvSpPr txBox="true"/>
          <p:nvPr/>
        </p:nvSpPr>
        <p:spPr>
          <a:xfrm rot="0">
            <a:off x="10992155" y="222850"/>
            <a:ext cx="361188" cy="730218"/>
          </a:xfrm>
          <a:prstGeom prst="rect">
            <a:avLst/>
          </a:prstGeom>
        </p:spPr>
        <p:txBody>
          <a:bodyPr anchor="t" rtlCol="false" tIns="0" lIns="0" bIns="0" rIns="0">
            <a:spAutoFit/>
          </a:bodyPr>
          <a:lstStyle/>
          <a:p>
            <a:pPr algn="ctr">
              <a:lnSpc>
                <a:spcPts val="5951"/>
              </a:lnSpc>
            </a:pPr>
            <a:r>
              <a:rPr lang="en-US" b="true" sz="4251">
                <a:solidFill>
                  <a:srgbClr val="FFFFFF"/>
                </a:solidFill>
                <a:latin typeface="Now Medium"/>
                <a:ea typeface="Now Medium"/>
                <a:cs typeface="Now Medium"/>
                <a:sym typeface="Now Medium"/>
              </a:rPr>
              <a:t>3</a:t>
            </a:r>
          </a:p>
        </p:txBody>
      </p:sp>
      <p:sp>
        <p:nvSpPr>
          <p:cNvPr name="TextBox 61" id="61"/>
          <p:cNvSpPr txBox="true"/>
          <p:nvPr/>
        </p:nvSpPr>
        <p:spPr>
          <a:xfrm rot="0">
            <a:off x="10859719" y="915541"/>
            <a:ext cx="541782" cy="307471"/>
          </a:xfrm>
          <a:prstGeom prst="rect">
            <a:avLst/>
          </a:prstGeom>
        </p:spPr>
        <p:txBody>
          <a:bodyPr anchor="t" rtlCol="false" tIns="0" lIns="0" bIns="0" rIns="0">
            <a:spAutoFit/>
          </a:bodyPr>
          <a:lstStyle/>
          <a:p>
            <a:pPr algn="ctr">
              <a:lnSpc>
                <a:spcPts val="2477"/>
              </a:lnSpc>
            </a:pPr>
            <a:r>
              <a:rPr lang="en-US" b="true" sz="1769">
                <a:solidFill>
                  <a:srgbClr val="FFFFFF"/>
                </a:solidFill>
                <a:latin typeface="Now Medium"/>
                <a:ea typeface="Now Medium"/>
                <a:cs typeface="Now Medium"/>
                <a:sym typeface="Now Medium"/>
              </a:rPr>
              <a:t>OF 6</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2039600" cy="12039600"/>
          </a:xfrm>
          <a:custGeom>
            <a:avLst/>
            <a:gdLst/>
            <a:ahLst/>
            <a:cxnLst/>
            <a:rect r="r" b="b" t="t" l="l"/>
            <a:pathLst>
              <a:path h="12039600" w="12039600">
                <a:moveTo>
                  <a:pt x="0" y="0"/>
                </a:moveTo>
                <a:lnTo>
                  <a:pt x="12039600" y="0"/>
                </a:lnTo>
                <a:lnTo>
                  <a:pt x="12039600" y="12039600"/>
                </a:lnTo>
                <a:lnTo>
                  <a:pt x="0" y="12039600"/>
                </a:lnTo>
                <a:lnTo>
                  <a:pt x="0" y="0"/>
                </a:lnTo>
                <a:close/>
              </a:path>
            </a:pathLst>
          </a:custGeom>
          <a:blipFill>
            <a:blip r:embed="rId2"/>
            <a:stretch>
              <a:fillRect l="0" t="0" r="0" b="0"/>
            </a:stretch>
          </a:blipFill>
        </p:spPr>
      </p:sp>
      <p:sp>
        <p:nvSpPr>
          <p:cNvPr name="Freeform 3" id="3"/>
          <p:cNvSpPr/>
          <p:nvPr/>
        </p:nvSpPr>
        <p:spPr>
          <a:xfrm flipH="false" flipV="false" rot="0">
            <a:off x="0" y="0"/>
            <a:ext cx="12039600" cy="1323975"/>
          </a:xfrm>
          <a:custGeom>
            <a:avLst/>
            <a:gdLst/>
            <a:ahLst/>
            <a:cxnLst/>
            <a:rect r="r" b="b" t="t" l="l"/>
            <a:pathLst>
              <a:path h="1323975" w="12039600">
                <a:moveTo>
                  <a:pt x="0" y="0"/>
                </a:moveTo>
                <a:lnTo>
                  <a:pt x="12039600" y="0"/>
                </a:lnTo>
                <a:lnTo>
                  <a:pt x="12039600" y="1323975"/>
                </a:lnTo>
                <a:lnTo>
                  <a:pt x="0" y="1323975"/>
                </a:lnTo>
                <a:lnTo>
                  <a:pt x="0" y="0"/>
                </a:lnTo>
                <a:close/>
              </a:path>
            </a:pathLst>
          </a:custGeom>
          <a:blipFill>
            <a:blip r:embed="rId3"/>
            <a:stretch>
              <a:fillRect l="0" t="0" r="0" b="0"/>
            </a:stretch>
          </a:blipFill>
        </p:spPr>
      </p:sp>
      <p:sp>
        <p:nvSpPr>
          <p:cNvPr name="Freeform 4" id="4"/>
          <p:cNvSpPr/>
          <p:nvPr/>
        </p:nvSpPr>
        <p:spPr>
          <a:xfrm flipH="false" flipV="false" rot="0">
            <a:off x="371475" y="0"/>
            <a:ext cx="1133475" cy="1133475"/>
          </a:xfrm>
          <a:custGeom>
            <a:avLst/>
            <a:gdLst/>
            <a:ahLst/>
            <a:cxnLst/>
            <a:rect r="r" b="b" t="t" l="l"/>
            <a:pathLst>
              <a:path h="1133475" w="1133475">
                <a:moveTo>
                  <a:pt x="0" y="0"/>
                </a:moveTo>
                <a:lnTo>
                  <a:pt x="1133475" y="0"/>
                </a:lnTo>
                <a:lnTo>
                  <a:pt x="1133475" y="1133475"/>
                </a:lnTo>
                <a:lnTo>
                  <a:pt x="0" y="1133475"/>
                </a:lnTo>
                <a:lnTo>
                  <a:pt x="0" y="0"/>
                </a:lnTo>
                <a:close/>
              </a:path>
            </a:pathLst>
          </a:custGeom>
          <a:blipFill>
            <a:blip r:embed="rId4"/>
            <a:stretch>
              <a:fillRect l="0" t="0" r="0" b="0"/>
            </a:stretch>
          </a:blipFill>
        </p:spPr>
      </p:sp>
      <p:sp>
        <p:nvSpPr>
          <p:cNvPr name="TextBox 5" id="5"/>
          <p:cNvSpPr txBox="true"/>
          <p:nvPr/>
        </p:nvSpPr>
        <p:spPr>
          <a:xfrm rot="0">
            <a:off x="1613306" y="67230"/>
            <a:ext cx="2287524" cy="680271"/>
          </a:xfrm>
          <a:prstGeom prst="rect">
            <a:avLst/>
          </a:prstGeom>
        </p:spPr>
        <p:txBody>
          <a:bodyPr anchor="t" rtlCol="false" tIns="0" lIns="0" bIns="0" rIns="0">
            <a:spAutoFit/>
          </a:bodyPr>
          <a:lstStyle/>
          <a:p>
            <a:pPr algn="l">
              <a:lnSpc>
                <a:spcPts val="5554"/>
              </a:lnSpc>
            </a:pPr>
            <a:r>
              <a:rPr lang="en-US" sz="3967" b="true">
                <a:solidFill>
                  <a:srgbClr val="FFFFFF"/>
                </a:solidFill>
                <a:latin typeface="Nourd Bold"/>
                <a:ea typeface="Nourd Bold"/>
                <a:cs typeface="Nourd Bold"/>
                <a:sym typeface="Nourd Bold"/>
              </a:rPr>
              <a:t>Trearchy</a:t>
            </a:r>
          </a:p>
        </p:txBody>
      </p:sp>
      <p:sp>
        <p:nvSpPr>
          <p:cNvPr name="Freeform 6" id="6"/>
          <p:cNvSpPr/>
          <p:nvPr/>
        </p:nvSpPr>
        <p:spPr>
          <a:xfrm flipH="false" flipV="false" rot="0">
            <a:off x="4324350" y="0"/>
            <a:ext cx="190500" cy="1133475"/>
          </a:xfrm>
          <a:custGeom>
            <a:avLst/>
            <a:gdLst/>
            <a:ahLst/>
            <a:cxnLst/>
            <a:rect r="r" b="b" t="t" l="l"/>
            <a:pathLst>
              <a:path h="1133475" w="190500">
                <a:moveTo>
                  <a:pt x="0" y="0"/>
                </a:moveTo>
                <a:lnTo>
                  <a:pt x="190500" y="0"/>
                </a:lnTo>
                <a:lnTo>
                  <a:pt x="190500" y="1133475"/>
                </a:lnTo>
                <a:lnTo>
                  <a:pt x="0" y="1133475"/>
                </a:lnTo>
                <a:lnTo>
                  <a:pt x="0" y="0"/>
                </a:lnTo>
                <a:close/>
              </a:path>
            </a:pathLst>
          </a:custGeom>
          <a:blipFill>
            <a:blip r:embed="rId5"/>
            <a:stretch>
              <a:fillRect l="0" t="0" r="0" b="0"/>
            </a:stretch>
          </a:blipFill>
        </p:spPr>
      </p:sp>
      <p:sp>
        <p:nvSpPr>
          <p:cNvPr name="Freeform 7" id="7"/>
          <p:cNvSpPr/>
          <p:nvPr/>
        </p:nvSpPr>
        <p:spPr>
          <a:xfrm flipH="false" flipV="false" rot="0">
            <a:off x="4695825" y="180975"/>
            <a:ext cx="952500" cy="762000"/>
          </a:xfrm>
          <a:custGeom>
            <a:avLst/>
            <a:gdLst/>
            <a:ahLst/>
            <a:cxnLst/>
            <a:rect r="r" b="b" t="t" l="l"/>
            <a:pathLst>
              <a:path h="762000" w="952500">
                <a:moveTo>
                  <a:pt x="0" y="0"/>
                </a:moveTo>
                <a:lnTo>
                  <a:pt x="952500" y="0"/>
                </a:lnTo>
                <a:lnTo>
                  <a:pt x="952500" y="762000"/>
                </a:lnTo>
                <a:lnTo>
                  <a:pt x="0" y="762000"/>
                </a:lnTo>
                <a:lnTo>
                  <a:pt x="0" y="0"/>
                </a:lnTo>
                <a:close/>
              </a:path>
            </a:pathLst>
          </a:custGeom>
          <a:blipFill>
            <a:blip r:embed="rId6"/>
            <a:stretch>
              <a:fillRect l="0" t="0" r="0" b="0"/>
            </a:stretch>
          </a:blipFill>
        </p:spPr>
      </p:sp>
      <p:sp>
        <p:nvSpPr>
          <p:cNvPr name="Freeform 8" id="8"/>
          <p:cNvSpPr/>
          <p:nvPr/>
        </p:nvSpPr>
        <p:spPr>
          <a:xfrm flipH="false" flipV="false" rot="0">
            <a:off x="5829300" y="180975"/>
            <a:ext cx="1323975" cy="952500"/>
          </a:xfrm>
          <a:custGeom>
            <a:avLst/>
            <a:gdLst/>
            <a:ahLst/>
            <a:cxnLst/>
            <a:rect r="r" b="b" t="t" l="l"/>
            <a:pathLst>
              <a:path h="952500" w="1323975">
                <a:moveTo>
                  <a:pt x="0" y="0"/>
                </a:moveTo>
                <a:lnTo>
                  <a:pt x="1323975" y="0"/>
                </a:lnTo>
                <a:lnTo>
                  <a:pt x="1323975" y="952500"/>
                </a:lnTo>
                <a:lnTo>
                  <a:pt x="0" y="952500"/>
                </a:lnTo>
                <a:lnTo>
                  <a:pt x="0" y="0"/>
                </a:lnTo>
                <a:close/>
              </a:path>
            </a:pathLst>
          </a:custGeom>
          <a:blipFill>
            <a:blip r:embed="rId7"/>
            <a:stretch>
              <a:fillRect l="0" t="0" r="0" b="0"/>
            </a:stretch>
          </a:blipFill>
        </p:spPr>
      </p:sp>
      <p:sp>
        <p:nvSpPr>
          <p:cNvPr name="Freeform 9" id="9"/>
          <p:cNvSpPr/>
          <p:nvPr/>
        </p:nvSpPr>
        <p:spPr>
          <a:xfrm flipH="false" flipV="false" rot="0">
            <a:off x="10344150" y="0"/>
            <a:ext cx="1133475" cy="1504950"/>
          </a:xfrm>
          <a:custGeom>
            <a:avLst/>
            <a:gdLst/>
            <a:ahLst/>
            <a:cxnLst/>
            <a:rect r="r" b="b" t="t" l="l"/>
            <a:pathLst>
              <a:path h="1504950" w="1133475">
                <a:moveTo>
                  <a:pt x="0" y="0"/>
                </a:moveTo>
                <a:lnTo>
                  <a:pt x="1133475" y="0"/>
                </a:lnTo>
                <a:lnTo>
                  <a:pt x="1133475" y="1504950"/>
                </a:lnTo>
                <a:lnTo>
                  <a:pt x="0" y="1504950"/>
                </a:lnTo>
                <a:lnTo>
                  <a:pt x="0" y="0"/>
                </a:lnTo>
                <a:close/>
              </a:path>
            </a:pathLst>
          </a:custGeom>
          <a:blipFill>
            <a:blip r:embed="rId8"/>
            <a:stretch>
              <a:fillRect l="0" t="0" r="0" b="0"/>
            </a:stretch>
          </a:blipFill>
        </p:spPr>
      </p:sp>
      <p:sp>
        <p:nvSpPr>
          <p:cNvPr name="Freeform 10" id="10"/>
          <p:cNvSpPr/>
          <p:nvPr/>
        </p:nvSpPr>
        <p:spPr>
          <a:xfrm flipH="false" flipV="false" rot="0">
            <a:off x="11468100" y="180975"/>
            <a:ext cx="390525" cy="571500"/>
          </a:xfrm>
          <a:custGeom>
            <a:avLst/>
            <a:gdLst/>
            <a:ahLst/>
            <a:cxnLst/>
            <a:rect r="r" b="b" t="t" l="l"/>
            <a:pathLst>
              <a:path h="571500" w="390525">
                <a:moveTo>
                  <a:pt x="0" y="0"/>
                </a:moveTo>
                <a:lnTo>
                  <a:pt x="390525" y="0"/>
                </a:lnTo>
                <a:lnTo>
                  <a:pt x="390525" y="571500"/>
                </a:lnTo>
                <a:lnTo>
                  <a:pt x="0" y="571500"/>
                </a:lnTo>
                <a:lnTo>
                  <a:pt x="0" y="0"/>
                </a:lnTo>
                <a:close/>
              </a:path>
            </a:pathLst>
          </a:custGeom>
          <a:blipFill>
            <a:blip r:embed="rId9"/>
            <a:stretch>
              <a:fillRect l="0" t="0" r="0" b="0"/>
            </a:stretch>
          </a:blipFill>
        </p:spPr>
      </p:sp>
      <p:sp>
        <p:nvSpPr>
          <p:cNvPr name="Freeform 11" id="11"/>
          <p:cNvSpPr/>
          <p:nvPr/>
        </p:nvSpPr>
        <p:spPr>
          <a:xfrm flipH="false" flipV="false" rot="0">
            <a:off x="371475" y="1876425"/>
            <a:ext cx="762000" cy="571500"/>
          </a:xfrm>
          <a:custGeom>
            <a:avLst/>
            <a:gdLst/>
            <a:ahLst/>
            <a:cxnLst/>
            <a:rect r="r" b="b" t="t" l="l"/>
            <a:pathLst>
              <a:path h="571500" w="762000">
                <a:moveTo>
                  <a:pt x="0" y="0"/>
                </a:moveTo>
                <a:lnTo>
                  <a:pt x="762000" y="0"/>
                </a:lnTo>
                <a:lnTo>
                  <a:pt x="762000" y="571500"/>
                </a:lnTo>
                <a:lnTo>
                  <a:pt x="0" y="571500"/>
                </a:lnTo>
                <a:lnTo>
                  <a:pt x="0" y="0"/>
                </a:lnTo>
                <a:close/>
              </a:path>
            </a:pathLst>
          </a:custGeom>
          <a:blipFill>
            <a:blip r:embed="rId10"/>
            <a:stretch>
              <a:fillRect l="0" t="0" r="0" b="0"/>
            </a:stretch>
          </a:blipFill>
        </p:spPr>
      </p:sp>
      <p:sp>
        <p:nvSpPr>
          <p:cNvPr name="Freeform 12" id="12"/>
          <p:cNvSpPr/>
          <p:nvPr/>
        </p:nvSpPr>
        <p:spPr>
          <a:xfrm flipH="false" flipV="false" rot="0">
            <a:off x="1314450" y="1504950"/>
            <a:ext cx="571500" cy="942975"/>
          </a:xfrm>
          <a:custGeom>
            <a:avLst/>
            <a:gdLst/>
            <a:ahLst/>
            <a:cxnLst/>
            <a:rect r="r" b="b" t="t" l="l"/>
            <a:pathLst>
              <a:path h="942975" w="571500">
                <a:moveTo>
                  <a:pt x="0" y="0"/>
                </a:moveTo>
                <a:lnTo>
                  <a:pt x="571500" y="0"/>
                </a:lnTo>
                <a:lnTo>
                  <a:pt x="571500" y="942975"/>
                </a:lnTo>
                <a:lnTo>
                  <a:pt x="0" y="942975"/>
                </a:lnTo>
                <a:lnTo>
                  <a:pt x="0" y="0"/>
                </a:lnTo>
                <a:close/>
              </a:path>
            </a:pathLst>
          </a:custGeom>
          <a:blipFill>
            <a:blip r:embed="rId11"/>
            <a:stretch>
              <a:fillRect l="0" t="0" r="0" b="0"/>
            </a:stretch>
          </a:blipFill>
        </p:spPr>
      </p:sp>
      <p:sp>
        <p:nvSpPr>
          <p:cNvPr name="TextBox 13" id="13"/>
          <p:cNvSpPr txBox="true"/>
          <p:nvPr/>
        </p:nvSpPr>
        <p:spPr>
          <a:xfrm rot="0">
            <a:off x="2167128" y="1367090"/>
            <a:ext cx="7705344" cy="1078944"/>
          </a:xfrm>
          <a:prstGeom prst="rect">
            <a:avLst/>
          </a:prstGeom>
        </p:spPr>
        <p:txBody>
          <a:bodyPr anchor="t" rtlCol="false" tIns="0" lIns="0" bIns="0" rIns="0">
            <a:spAutoFit/>
          </a:bodyPr>
          <a:lstStyle/>
          <a:p>
            <a:pPr algn="ctr">
              <a:lnSpc>
                <a:spcPts val="8780"/>
              </a:lnSpc>
            </a:pPr>
            <a:r>
              <a:rPr lang="en-US" sz="6271" b="true">
                <a:solidFill>
                  <a:srgbClr val="00522E"/>
                </a:solidFill>
                <a:latin typeface="Nourd Semi-Bold"/>
                <a:ea typeface="Nourd Semi-Bold"/>
                <a:cs typeface="Nourd Semi-Bold"/>
                <a:sym typeface="Nourd Semi-Bold"/>
              </a:rPr>
              <a:t>Attendance Matters</a:t>
            </a:r>
          </a:p>
        </p:txBody>
      </p:sp>
      <p:sp>
        <p:nvSpPr>
          <p:cNvPr name="Freeform 14" id="14"/>
          <p:cNvSpPr/>
          <p:nvPr/>
        </p:nvSpPr>
        <p:spPr>
          <a:xfrm flipH="false" flipV="false" rot="0">
            <a:off x="10153650" y="1504950"/>
            <a:ext cx="571500" cy="942975"/>
          </a:xfrm>
          <a:custGeom>
            <a:avLst/>
            <a:gdLst/>
            <a:ahLst/>
            <a:cxnLst/>
            <a:rect r="r" b="b" t="t" l="l"/>
            <a:pathLst>
              <a:path h="942975" w="571500">
                <a:moveTo>
                  <a:pt x="0" y="0"/>
                </a:moveTo>
                <a:lnTo>
                  <a:pt x="571500" y="0"/>
                </a:lnTo>
                <a:lnTo>
                  <a:pt x="571500" y="942975"/>
                </a:lnTo>
                <a:lnTo>
                  <a:pt x="0" y="942975"/>
                </a:lnTo>
                <a:lnTo>
                  <a:pt x="0" y="0"/>
                </a:lnTo>
                <a:close/>
              </a:path>
            </a:pathLst>
          </a:custGeom>
          <a:blipFill>
            <a:blip r:embed="rId12"/>
            <a:stretch>
              <a:fillRect l="0" t="0" r="0" b="0"/>
            </a:stretch>
          </a:blipFill>
        </p:spPr>
      </p:sp>
      <p:sp>
        <p:nvSpPr>
          <p:cNvPr name="Freeform 15" id="15"/>
          <p:cNvSpPr/>
          <p:nvPr/>
        </p:nvSpPr>
        <p:spPr>
          <a:xfrm flipH="false" flipV="false" rot="0">
            <a:off x="10715625" y="1685925"/>
            <a:ext cx="571500" cy="571500"/>
          </a:xfrm>
          <a:custGeom>
            <a:avLst/>
            <a:gdLst/>
            <a:ahLst/>
            <a:cxnLst/>
            <a:rect r="r" b="b" t="t" l="l"/>
            <a:pathLst>
              <a:path h="571500" w="571500">
                <a:moveTo>
                  <a:pt x="0" y="0"/>
                </a:moveTo>
                <a:lnTo>
                  <a:pt x="571500" y="0"/>
                </a:lnTo>
                <a:lnTo>
                  <a:pt x="571500" y="571500"/>
                </a:lnTo>
                <a:lnTo>
                  <a:pt x="0" y="571500"/>
                </a:lnTo>
                <a:lnTo>
                  <a:pt x="0" y="0"/>
                </a:lnTo>
                <a:close/>
              </a:path>
            </a:pathLst>
          </a:custGeom>
          <a:blipFill>
            <a:blip r:embed="rId13"/>
            <a:stretch>
              <a:fillRect l="0" t="0" r="0" b="0"/>
            </a:stretch>
          </a:blipFill>
        </p:spPr>
      </p:sp>
      <p:sp>
        <p:nvSpPr>
          <p:cNvPr name="TextBox 16" id="16"/>
          <p:cNvSpPr txBox="true"/>
          <p:nvPr/>
        </p:nvSpPr>
        <p:spPr>
          <a:xfrm rot="0">
            <a:off x="650138" y="2686817"/>
            <a:ext cx="4237939" cy="1508522"/>
          </a:xfrm>
          <a:prstGeom prst="rect">
            <a:avLst/>
          </a:prstGeom>
        </p:spPr>
        <p:txBody>
          <a:bodyPr anchor="t" rtlCol="false" tIns="0" lIns="0" bIns="0" rIns="0">
            <a:spAutoFit/>
          </a:bodyPr>
          <a:lstStyle/>
          <a:p>
            <a:pPr algn="l">
              <a:lnSpc>
                <a:spcPts val="2428"/>
              </a:lnSpc>
            </a:pPr>
            <a:r>
              <a:rPr lang="en-US" sz="1734">
                <a:solidFill>
                  <a:srgbClr val="000000"/>
                </a:solidFill>
                <a:latin typeface="Nourd"/>
                <a:ea typeface="Nourd"/>
                <a:cs typeface="Nourd"/>
                <a:sym typeface="Nourd"/>
              </a:rPr>
              <a:t>Regular attendance remains one of the most important factors in ensuring success at school. Every day in school counts and helps children develop academic skills, friendships and confidence.</a:t>
            </a:r>
          </a:p>
        </p:txBody>
      </p:sp>
      <p:sp>
        <p:nvSpPr>
          <p:cNvPr name="TextBox 17" id="17"/>
          <p:cNvSpPr txBox="true"/>
          <p:nvPr/>
        </p:nvSpPr>
        <p:spPr>
          <a:xfrm rot="0">
            <a:off x="650138" y="4299711"/>
            <a:ext cx="4237939" cy="871247"/>
          </a:xfrm>
          <a:prstGeom prst="rect">
            <a:avLst/>
          </a:prstGeom>
        </p:spPr>
        <p:txBody>
          <a:bodyPr anchor="t" rtlCol="false" tIns="0" lIns="0" bIns="0" rIns="0">
            <a:spAutoFit/>
          </a:bodyPr>
          <a:lstStyle/>
          <a:p>
            <a:pPr algn="l">
              <a:lnSpc>
                <a:spcPts val="2378"/>
              </a:lnSpc>
            </a:pPr>
            <a:r>
              <a:rPr lang="en-US" sz="1698">
                <a:solidFill>
                  <a:srgbClr val="000000"/>
                </a:solidFill>
                <a:latin typeface="Nourd"/>
                <a:ea typeface="Nourd"/>
                <a:cs typeface="Nourd"/>
                <a:sym typeface="Nourd"/>
              </a:rPr>
              <a:t>We ask all families to support us by ensuring children attend school regularly and arrive on time each day.</a:t>
            </a:r>
          </a:p>
        </p:txBody>
      </p:sp>
      <p:sp>
        <p:nvSpPr>
          <p:cNvPr name="Freeform 18" id="18"/>
          <p:cNvSpPr/>
          <p:nvPr/>
        </p:nvSpPr>
        <p:spPr>
          <a:xfrm flipH="false" flipV="false" rot="0">
            <a:off x="1685925" y="5076825"/>
            <a:ext cx="2266950" cy="1514475"/>
          </a:xfrm>
          <a:custGeom>
            <a:avLst/>
            <a:gdLst/>
            <a:ahLst/>
            <a:cxnLst/>
            <a:rect r="r" b="b" t="t" l="l"/>
            <a:pathLst>
              <a:path h="1514475" w="2266950">
                <a:moveTo>
                  <a:pt x="0" y="0"/>
                </a:moveTo>
                <a:lnTo>
                  <a:pt x="2266950" y="0"/>
                </a:lnTo>
                <a:lnTo>
                  <a:pt x="2266950" y="1514475"/>
                </a:lnTo>
                <a:lnTo>
                  <a:pt x="0" y="1514475"/>
                </a:lnTo>
                <a:lnTo>
                  <a:pt x="0" y="0"/>
                </a:lnTo>
                <a:close/>
              </a:path>
            </a:pathLst>
          </a:custGeom>
          <a:blipFill>
            <a:blip r:embed="rId14"/>
            <a:stretch>
              <a:fillRect l="0" t="0" r="0" b="0"/>
            </a:stretch>
          </a:blipFill>
        </p:spPr>
      </p:sp>
      <p:sp>
        <p:nvSpPr>
          <p:cNvPr name="Freeform 19" id="19"/>
          <p:cNvSpPr/>
          <p:nvPr/>
        </p:nvSpPr>
        <p:spPr>
          <a:xfrm flipH="false" flipV="false" rot="0">
            <a:off x="1123950" y="5448300"/>
            <a:ext cx="571500" cy="762000"/>
          </a:xfrm>
          <a:custGeom>
            <a:avLst/>
            <a:gdLst/>
            <a:ahLst/>
            <a:cxnLst/>
            <a:rect r="r" b="b" t="t" l="l"/>
            <a:pathLst>
              <a:path h="762000" w="571500">
                <a:moveTo>
                  <a:pt x="0" y="0"/>
                </a:moveTo>
                <a:lnTo>
                  <a:pt x="571500" y="0"/>
                </a:lnTo>
                <a:lnTo>
                  <a:pt x="571500" y="762000"/>
                </a:lnTo>
                <a:lnTo>
                  <a:pt x="0" y="762000"/>
                </a:lnTo>
                <a:lnTo>
                  <a:pt x="0" y="0"/>
                </a:lnTo>
                <a:close/>
              </a:path>
            </a:pathLst>
          </a:custGeom>
          <a:blipFill>
            <a:blip r:embed="rId15"/>
            <a:stretch>
              <a:fillRect l="0" t="0" r="0" b="0"/>
            </a:stretch>
          </a:blipFill>
        </p:spPr>
      </p:sp>
      <p:sp>
        <p:nvSpPr>
          <p:cNvPr name="Freeform 20" id="20"/>
          <p:cNvSpPr/>
          <p:nvPr/>
        </p:nvSpPr>
        <p:spPr>
          <a:xfrm flipH="false" flipV="false" rot="0">
            <a:off x="3762375" y="5448300"/>
            <a:ext cx="571500" cy="762000"/>
          </a:xfrm>
          <a:custGeom>
            <a:avLst/>
            <a:gdLst/>
            <a:ahLst/>
            <a:cxnLst/>
            <a:rect r="r" b="b" t="t" l="l"/>
            <a:pathLst>
              <a:path h="762000" w="571500">
                <a:moveTo>
                  <a:pt x="0" y="0"/>
                </a:moveTo>
                <a:lnTo>
                  <a:pt x="571500" y="0"/>
                </a:lnTo>
                <a:lnTo>
                  <a:pt x="571500" y="762000"/>
                </a:lnTo>
                <a:lnTo>
                  <a:pt x="0" y="762000"/>
                </a:lnTo>
                <a:lnTo>
                  <a:pt x="0" y="0"/>
                </a:lnTo>
                <a:close/>
              </a:path>
            </a:pathLst>
          </a:custGeom>
          <a:blipFill>
            <a:blip r:embed="rId16"/>
            <a:stretch>
              <a:fillRect l="0" t="0" r="0" b="0"/>
            </a:stretch>
          </a:blipFill>
        </p:spPr>
      </p:sp>
      <p:sp>
        <p:nvSpPr>
          <p:cNvPr name="Freeform 21" id="21"/>
          <p:cNvSpPr/>
          <p:nvPr/>
        </p:nvSpPr>
        <p:spPr>
          <a:xfrm flipH="false" flipV="false" rot="0">
            <a:off x="371475" y="6391275"/>
            <a:ext cx="4714875" cy="952500"/>
          </a:xfrm>
          <a:custGeom>
            <a:avLst/>
            <a:gdLst/>
            <a:ahLst/>
            <a:cxnLst/>
            <a:rect r="r" b="b" t="t" l="l"/>
            <a:pathLst>
              <a:path h="952500" w="4714875">
                <a:moveTo>
                  <a:pt x="0" y="0"/>
                </a:moveTo>
                <a:lnTo>
                  <a:pt x="4714875" y="0"/>
                </a:lnTo>
                <a:lnTo>
                  <a:pt x="4714875" y="952500"/>
                </a:lnTo>
                <a:lnTo>
                  <a:pt x="0" y="952500"/>
                </a:lnTo>
                <a:lnTo>
                  <a:pt x="0" y="0"/>
                </a:lnTo>
                <a:close/>
              </a:path>
            </a:pathLst>
          </a:custGeom>
          <a:blipFill>
            <a:blip r:embed="rId17"/>
            <a:stretch>
              <a:fillRect l="0" t="0" r="0" b="0"/>
            </a:stretch>
          </a:blipFill>
        </p:spPr>
      </p:sp>
      <p:sp>
        <p:nvSpPr>
          <p:cNvPr name="TextBox 22" id="22"/>
          <p:cNvSpPr txBox="true"/>
          <p:nvPr/>
        </p:nvSpPr>
        <p:spPr>
          <a:xfrm rot="0">
            <a:off x="770534" y="6649728"/>
            <a:ext cx="3973068" cy="438262"/>
          </a:xfrm>
          <a:prstGeom prst="rect">
            <a:avLst/>
          </a:prstGeom>
        </p:spPr>
        <p:txBody>
          <a:bodyPr anchor="t" rtlCol="false" tIns="0" lIns="0" bIns="0" rIns="0">
            <a:spAutoFit/>
          </a:bodyPr>
          <a:lstStyle/>
          <a:p>
            <a:pPr algn="l">
              <a:lnSpc>
                <a:spcPts val="3668"/>
              </a:lnSpc>
            </a:pPr>
            <a:r>
              <a:rPr lang="en-US" sz="2620" b="true">
                <a:solidFill>
                  <a:srgbClr val="FFFFFF"/>
                </a:solidFill>
                <a:latin typeface="Nourd Bold"/>
                <a:ea typeface="Nourd Bold"/>
                <a:cs typeface="Nourd Bold"/>
                <a:sym typeface="Nourd Bold"/>
              </a:rPr>
              <a:t>MIMO - Miss It Miss Out</a:t>
            </a:r>
          </a:p>
        </p:txBody>
      </p:sp>
      <p:sp>
        <p:nvSpPr>
          <p:cNvPr name="Freeform 23" id="23"/>
          <p:cNvSpPr/>
          <p:nvPr/>
        </p:nvSpPr>
        <p:spPr>
          <a:xfrm flipH="false" flipV="false" rot="0">
            <a:off x="5267325" y="2438400"/>
            <a:ext cx="6400800" cy="4524375"/>
          </a:xfrm>
          <a:custGeom>
            <a:avLst/>
            <a:gdLst/>
            <a:ahLst/>
            <a:cxnLst/>
            <a:rect r="r" b="b" t="t" l="l"/>
            <a:pathLst>
              <a:path h="4524375" w="6400800">
                <a:moveTo>
                  <a:pt x="0" y="0"/>
                </a:moveTo>
                <a:lnTo>
                  <a:pt x="6400800" y="0"/>
                </a:lnTo>
                <a:lnTo>
                  <a:pt x="6400800" y="4524375"/>
                </a:lnTo>
                <a:lnTo>
                  <a:pt x="0" y="4524375"/>
                </a:lnTo>
                <a:lnTo>
                  <a:pt x="0" y="0"/>
                </a:lnTo>
                <a:close/>
              </a:path>
            </a:pathLst>
          </a:custGeom>
          <a:blipFill>
            <a:blip r:embed="rId18"/>
            <a:stretch>
              <a:fillRect l="0" t="0" r="0" b="0"/>
            </a:stretch>
          </a:blipFill>
        </p:spPr>
      </p:sp>
      <p:sp>
        <p:nvSpPr>
          <p:cNvPr name="Freeform 24" id="24"/>
          <p:cNvSpPr/>
          <p:nvPr/>
        </p:nvSpPr>
        <p:spPr>
          <a:xfrm flipH="false" flipV="false" rot="0">
            <a:off x="371475" y="7143750"/>
            <a:ext cx="11296650" cy="3581400"/>
          </a:xfrm>
          <a:custGeom>
            <a:avLst/>
            <a:gdLst/>
            <a:ahLst/>
            <a:cxnLst/>
            <a:rect r="r" b="b" t="t" l="l"/>
            <a:pathLst>
              <a:path h="3581400" w="11296650">
                <a:moveTo>
                  <a:pt x="0" y="0"/>
                </a:moveTo>
                <a:lnTo>
                  <a:pt x="11296650" y="0"/>
                </a:lnTo>
                <a:lnTo>
                  <a:pt x="11296650" y="3581400"/>
                </a:lnTo>
                <a:lnTo>
                  <a:pt x="0" y="3581400"/>
                </a:lnTo>
                <a:lnTo>
                  <a:pt x="0" y="0"/>
                </a:lnTo>
                <a:close/>
              </a:path>
            </a:pathLst>
          </a:custGeom>
          <a:blipFill>
            <a:blip r:embed="rId19"/>
            <a:stretch>
              <a:fillRect l="0" t="0" r="0" b="0"/>
            </a:stretch>
          </a:blipFill>
        </p:spPr>
      </p:sp>
      <p:sp>
        <p:nvSpPr>
          <p:cNvPr name="Freeform 25" id="25"/>
          <p:cNvSpPr/>
          <p:nvPr/>
        </p:nvSpPr>
        <p:spPr>
          <a:xfrm flipH="false" flipV="false" rot="0">
            <a:off x="752475" y="7334250"/>
            <a:ext cx="942975" cy="762000"/>
          </a:xfrm>
          <a:custGeom>
            <a:avLst/>
            <a:gdLst/>
            <a:ahLst/>
            <a:cxnLst/>
            <a:rect r="r" b="b" t="t" l="l"/>
            <a:pathLst>
              <a:path h="762000" w="942975">
                <a:moveTo>
                  <a:pt x="0" y="0"/>
                </a:moveTo>
                <a:lnTo>
                  <a:pt x="942975" y="0"/>
                </a:lnTo>
                <a:lnTo>
                  <a:pt x="942975" y="762000"/>
                </a:lnTo>
                <a:lnTo>
                  <a:pt x="0" y="762000"/>
                </a:lnTo>
                <a:lnTo>
                  <a:pt x="0" y="0"/>
                </a:lnTo>
                <a:close/>
              </a:path>
            </a:pathLst>
          </a:custGeom>
          <a:blipFill>
            <a:blip r:embed="rId20"/>
            <a:stretch>
              <a:fillRect l="0" t="0" r="0" b="0"/>
            </a:stretch>
          </a:blipFill>
        </p:spPr>
      </p:sp>
      <p:sp>
        <p:nvSpPr>
          <p:cNvPr name="TextBox 26" id="26"/>
          <p:cNvSpPr txBox="true"/>
          <p:nvPr/>
        </p:nvSpPr>
        <p:spPr>
          <a:xfrm rot="0">
            <a:off x="1757782" y="7486390"/>
            <a:ext cx="3286811" cy="465036"/>
          </a:xfrm>
          <a:prstGeom prst="rect">
            <a:avLst/>
          </a:prstGeom>
        </p:spPr>
        <p:txBody>
          <a:bodyPr anchor="t" rtlCol="false" tIns="0" lIns="0" bIns="0" rIns="0">
            <a:spAutoFit/>
          </a:bodyPr>
          <a:lstStyle/>
          <a:p>
            <a:pPr algn="l">
              <a:lnSpc>
                <a:spcPts val="3768"/>
              </a:lnSpc>
            </a:pPr>
            <a:r>
              <a:rPr lang="en-US" sz="2691" b="true">
                <a:solidFill>
                  <a:srgbClr val="00522E"/>
                </a:solidFill>
                <a:latin typeface="Nourd Bold"/>
                <a:ea typeface="Nourd Bold"/>
                <a:cs typeface="Nourd Bold"/>
                <a:sym typeface="Nourd Bold"/>
              </a:rPr>
              <a:t>Working Together</a:t>
            </a:r>
          </a:p>
        </p:txBody>
      </p:sp>
      <p:sp>
        <p:nvSpPr>
          <p:cNvPr name="TextBox 27" id="27"/>
          <p:cNvSpPr txBox="true"/>
          <p:nvPr/>
        </p:nvSpPr>
        <p:spPr>
          <a:xfrm rot="0">
            <a:off x="806653" y="8137033"/>
            <a:ext cx="4815840" cy="1284699"/>
          </a:xfrm>
          <a:prstGeom prst="rect">
            <a:avLst/>
          </a:prstGeom>
        </p:spPr>
        <p:txBody>
          <a:bodyPr anchor="t" rtlCol="false" tIns="0" lIns="0" bIns="0" rIns="0">
            <a:spAutoFit/>
          </a:bodyPr>
          <a:lstStyle/>
          <a:p>
            <a:pPr algn="l">
              <a:lnSpc>
                <a:spcPts val="2070"/>
              </a:lnSpc>
            </a:pPr>
            <a:r>
              <a:rPr lang="en-US" sz="1592">
                <a:solidFill>
                  <a:srgbClr val="000000"/>
                </a:solidFill>
                <a:latin typeface="Nourd"/>
                <a:ea typeface="Nourd"/>
                <a:cs typeface="Nourd"/>
                <a:sym typeface="Nourd"/>
              </a:rPr>
              <a:t>The partnership between home and school is essential in helping every child thrive. We look forward to working closely with you throughout the year and sharing the exciting learning experiences that our pupils will enjoy.</a:t>
            </a:r>
          </a:p>
        </p:txBody>
      </p:sp>
      <p:sp>
        <p:nvSpPr>
          <p:cNvPr name="TextBox 28" id="28"/>
          <p:cNvSpPr txBox="true"/>
          <p:nvPr/>
        </p:nvSpPr>
        <p:spPr>
          <a:xfrm rot="0">
            <a:off x="806653" y="9639441"/>
            <a:ext cx="4815840" cy="952675"/>
          </a:xfrm>
          <a:prstGeom prst="rect">
            <a:avLst/>
          </a:prstGeom>
        </p:spPr>
        <p:txBody>
          <a:bodyPr anchor="t" rtlCol="false" tIns="0" lIns="0" bIns="0" rIns="0">
            <a:spAutoFit/>
          </a:bodyPr>
          <a:lstStyle/>
          <a:p>
            <a:pPr algn="l">
              <a:lnSpc>
                <a:spcPts val="1932"/>
              </a:lnSpc>
            </a:pPr>
            <a:r>
              <a:rPr lang="en-US" sz="1486">
                <a:solidFill>
                  <a:srgbClr val="000000"/>
                </a:solidFill>
                <a:latin typeface="Nourd"/>
                <a:ea typeface="Nourd"/>
                <a:cs typeface="Nourd"/>
                <a:sym typeface="Nourd"/>
              </a:rPr>
              <a:t>Together, we will continue to build a school community where every child is encouraged to be independent, aspire to achieve their best and develop the knowledge, skills and values needed for their future.</a:t>
            </a:r>
          </a:p>
        </p:txBody>
      </p:sp>
      <p:sp>
        <p:nvSpPr>
          <p:cNvPr name="Freeform 29" id="29"/>
          <p:cNvSpPr/>
          <p:nvPr/>
        </p:nvSpPr>
        <p:spPr>
          <a:xfrm flipH="false" flipV="false" rot="0">
            <a:off x="5638800" y="7143750"/>
            <a:ext cx="5838825" cy="3581400"/>
          </a:xfrm>
          <a:custGeom>
            <a:avLst/>
            <a:gdLst/>
            <a:ahLst/>
            <a:cxnLst/>
            <a:rect r="r" b="b" t="t" l="l"/>
            <a:pathLst>
              <a:path h="3581400" w="5838825">
                <a:moveTo>
                  <a:pt x="0" y="0"/>
                </a:moveTo>
                <a:lnTo>
                  <a:pt x="5838825" y="0"/>
                </a:lnTo>
                <a:lnTo>
                  <a:pt x="5838825" y="3581400"/>
                </a:lnTo>
                <a:lnTo>
                  <a:pt x="0" y="3581400"/>
                </a:lnTo>
                <a:lnTo>
                  <a:pt x="0" y="0"/>
                </a:lnTo>
                <a:close/>
              </a:path>
            </a:pathLst>
          </a:custGeom>
          <a:blipFill>
            <a:blip r:embed="rId21"/>
            <a:stretch>
              <a:fillRect l="0" t="0" r="0" b="0"/>
            </a:stretch>
          </a:blipFill>
        </p:spPr>
      </p:sp>
      <p:sp>
        <p:nvSpPr>
          <p:cNvPr name="Freeform 30" id="30"/>
          <p:cNvSpPr/>
          <p:nvPr/>
        </p:nvSpPr>
        <p:spPr>
          <a:xfrm flipH="false" flipV="false" rot="0">
            <a:off x="6953250" y="7334250"/>
            <a:ext cx="1895475" cy="942975"/>
          </a:xfrm>
          <a:custGeom>
            <a:avLst/>
            <a:gdLst/>
            <a:ahLst/>
            <a:cxnLst/>
            <a:rect r="r" b="b" t="t" l="l"/>
            <a:pathLst>
              <a:path h="942975" w="1895475">
                <a:moveTo>
                  <a:pt x="0" y="0"/>
                </a:moveTo>
                <a:lnTo>
                  <a:pt x="1895475" y="0"/>
                </a:lnTo>
                <a:lnTo>
                  <a:pt x="1895475" y="942975"/>
                </a:lnTo>
                <a:lnTo>
                  <a:pt x="0" y="942975"/>
                </a:lnTo>
                <a:lnTo>
                  <a:pt x="0" y="0"/>
                </a:lnTo>
                <a:close/>
              </a:path>
            </a:pathLst>
          </a:custGeom>
          <a:blipFill>
            <a:blip r:embed="rId22"/>
            <a:stretch>
              <a:fillRect l="0" t="0" r="0" b="0"/>
            </a:stretch>
          </a:blipFill>
        </p:spPr>
      </p:sp>
      <p:sp>
        <p:nvSpPr>
          <p:cNvPr name="Freeform 31" id="31"/>
          <p:cNvSpPr/>
          <p:nvPr/>
        </p:nvSpPr>
        <p:spPr>
          <a:xfrm flipH="false" flipV="false" rot="0">
            <a:off x="9782175" y="7334250"/>
            <a:ext cx="1323975" cy="762000"/>
          </a:xfrm>
          <a:custGeom>
            <a:avLst/>
            <a:gdLst/>
            <a:ahLst/>
            <a:cxnLst/>
            <a:rect r="r" b="b" t="t" l="l"/>
            <a:pathLst>
              <a:path h="762000" w="1323975">
                <a:moveTo>
                  <a:pt x="0" y="0"/>
                </a:moveTo>
                <a:lnTo>
                  <a:pt x="1323975" y="0"/>
                </a:lnTo>
                <a:lnTo>
                  <a:pt x="1323975" y="762000"/>
                </a:lnTo>
                <a:lnTo>
                  <a:pt x="0" y="762000"/>
                </a:lnTo>
                <a:lnTo>
                  <a:pt x="0" y="0"/>
                </a:lnTo>
                <a:close/>
              </a:path>
            </a:pathLst>
          </a:custGeom>
          <a:blipFill>
            <a:blip r:embed="rId23"/>
            <a:stretch>
              <a:fillRect l="0" t="0" r="0" b="0"/>
            </a:stretch>
          </a:blipFill>
        </p:spPr>
      </p:sp>
      <p:sp>
        <p:nvSpPr>
          <p:cNvPr name="Freeform 32" id="32"/>
          <p:cNvSpPr/>
          <p:nvPr/>
        </p:nvSpPr>
        <p:spPr>
          <a:xfrm flipH="false" flipV="false" rot="0">
            <a:off x="5638800" y="7896225"/>
            <a:ext cx="1514475" cy="2457450"/>
          </a:xfrm>
          <a:custGeom>
            <a:avLst/>
            <a:gdLst/>
            <a:ahLst/>
            <a:cxnLst/>
            <a:rect r="r" b="b" t="t" l="l"/>
            <a:pathLst>
              <a:path h="2457450" w="1514475">
                <a:moveTo>
                  <a:pt x="0" y="0"/>
                </a:moveTo>
                <a:lnTo>
                  <a:pt x="1514475" y="0"/>
                </a:lnTo>
                <a:lnTo>
                  <a:pt x="1514475" y="2457450"/>
                </a:lnTo>
                <a:lnTo>
                  <a:pt x="0" y="2457450"/>
                </a:lnTo>
                <a:lnTo>
                  <a:pt x="0" y="0"/>
                </a:lnTo>
                <a:close/>
              </a:path>
            </a:pathLst>
          </a:custGeom>
          <a:blipFill>
            <a:blip r:embed="rId24"/>
            <a:stretch>
              <a:fillRect l="0" t="0" r="0" b="0"/>
            </a:stretch>
          </a:blipFill>
        </p:spPr>
      </p:sp>
      <p:sp>
        <p:nvSpPr>
          <p:cNvPr name="Freeform 33" id="33"/>
          <p:cNvSpPr/>
          <p:nvPr/>
        </p:nvSpPr>
        <p:spPr>
          <a:xfrm flipH="false" flipV="false" rot="0">
            <a:off x="6772275" y="8277225"/>
            <a:ext cx="1504950" cy="2076450"/>
          </a:xfrm>
          <a:custGeom>
            <a:avLst/>
            <a:gdLst/>
            <a:ahLst/>
            <a:cxnLst/>
            <a:rect r="r" b="b" t="t" l="l"/>
            <a:pathLst>
              <a:path h="2076450" w="1504950">
                <a:moveTo>
                  <a:pt x="0" y="0"/>
                </a:moveTo>
                <a:lnTo>
                  <a:pt x="1504950" y="0"/>
                </a:lnTo>
                <a:lnTo>
                  <a:pt x="1504950" y="2076450"/>
                </a:lnTo>
                <a:lnTo>
                  <a:pt x="0" y="2076450"/>
                </a:lnTo>
                <a:lnTo>
                  <a:pt x="0" y="0"/>
                </a:lnTo>
                <a:close/>
              </a:path>
            </a:pathLst>
          </a:custGeom>
          <a:blipFill>
            <a:blip r:embed="rId25"/>
            <a:stretch>
              <a:fillRect l="0" t="0" r="0" b="0"/>
            </a:stretch>
          </a:blipFill>
        </p:spPr>
      </p:sp>
      <p:sp>
        <p:nvSpPr>
          <p:cNvPr name="Freeform 34" id="34"/>
          <p:cNvSpPr/>
          <p:nvPr/>
        </p:nvSpPr>
        <p:spPr>
          <a:xfrm flipH="false" flipV="false" rot="0">
            <a:off x="8086725" y="7705725"/>
            <a:ext cx="2266950" cy="2647950"/>
          </a:xfrm>
          <a:custGeom>
            <a:avLst/>
            <a:gdLst/>
            <a:ahLst/>
            <a:cxnLst/>
            <a:rect r="r" b="b" t="t" l="l"/>
            <a:pathLst>
              <a:path h="2647950" w="2266950">
                <a:moveTo>
                  <a:pt x="0" y="0"/>
                </a:moveTo>
                <a:lnTo>
                  <a:pt x="2266950" y="0"/>
                </a:lnTo>
                <a:lnTo>
                  <a:pt x="2266950" y="2647950"/>
                </a:lnTo>
                <a:lnTo>
                  <a:pt x="0" y="2647950"/>
                </a:lnTo>
                <a:lnTo>
                  <a:pt x="0" y="0"/>
                </a:lnTo>
                <a:close/>
              </a:path>
            </a:pathLst>
          </a:custGeom>
          <a:blipFill>
            <a:blip r:embed="rId26"/>
            <a:stretch>
              <a:fillRect l="0" t="0" r="0" b="0"/>
            </a:stretch>
          </a:blipFill>
        </p:spPr>
      </p:sp>
      <p:sp>
        <p:nvSpPr>
          <p:cNvPr name="Freeform 35" id="35"/>
          <p:cNvSpPr/>
          <p:nvPr/>
        </p:nvSpPr>
        <p:spPr>
          <a:xfrm flipH="false" flipV="false" rot="0">
            <a:off x="9963150" y="7896225"/>
            <a:ext cx="1514475" cy="2638425"/>
          </a:xfrm>
          <a:custGeom>
            <a:avLst/>
            <a:gdLst/>
            <a:ahLst/>
            <a:cxnLst/>
            <a:rect r="r" b="b" t="t" l="l"/>
            <a:pathLst>
              <a:path h="2638425" w="1514475">
                <a:moveTo>
                  <a:pt x="0" y="0"/>
                </a:moveTo>
                <a:lnTo>
                  <a:pt x="1514475" y="0"/>
                </a:lnTo>
                <a:lnTo>
                  <a:pt x="1514475" y="2638425"/>
                </a:lnTo>
                <a:lnTo>
                  <a:pt x="0" y="2638425"/>
                </a:lnTo>
                <a:lnTo>
                  <a:pt x="0" y="0"/>
                </a:lnTo>
                <a:close/>
              </a:path>
            </a:pathLst>
          </a:custGeom>
          <a:blipFill>
            <a:blip r:embed="rId27"/>
            <a:stretch>
              <a:fillRect l="0" t="0" r="0" b="0"/>
            </a:stretch>
          </a:blipFill>
        </p:spPr>
      </p:sp>
      <p:sp>
        <p:nvSpPr>
          <p:cNvPr name="Freeform 36" id="36"/>
          <p:cNvSpPr/>
          <p:nvPr/>
        </p:nvSpPr>
        <p:spPr>
          <a:xfrm flipH="false" flipV="false" rot="0">
            <a:off x="5829300" y="9591675"/>
            <a:ext cx="762000" cy="1133475"/>
          </a:xfrm>
          <a:custGeom>
            <a:avLst/>
            <a:gdLst/>
            <a:ahLst/>
            <a:cxnLst/>
            <a:rect r="r" b="b" t="t" l="l"/>
            <a:pathLst>
              <a:path h="1133475" w="762000">
                <a:moveTo>
                  <a:pt x="0" y="0"/>
                </a:moveTo>
                <a:lnTo>
                  <a:pt x="762000" y="0"/>
                </a:lnTo>
                <a:lnTo>
                  <a:pt x="762000" y="1133475"/>
                </a:lnTo>
                <a:lnTo>
                  <a:pt x="0" y="1133475"/>
                </a:lnTo>
                <a:lnTo>
                  <a:pt x="0" y="0"/>
                </a:lnTo>
                <a:close/>
              </a:path>
            </a:pathLst>
          </a:custGeom>
          <a:blipFill>
            <a:blip r:embed="rId28"/>
            <a:stretch>
              <a:fillRect l="0" t="0" r="0" b="0"/>
            </a:stretch>
          </a:blipFill>
        </p:spPr>
      </p:sp>
      <p:sp>
        <p:nvSpPr>
          <p:cNvPr name="Freeform 37" id="37"/>
          <p:cNvSpPr/>
          <p:nvPr/>
        </p:nvSpPr>
        <p:spPr>
          <a:xfrm flipH="false" flipV="false" rot="0">
            <a:off x="7143750" y="9963150"/>
            <a:ext cx="2076450" cy="762000"/>
          </a:xfrm>
          <a:custGeom>
            <a:avLst/>
            <a:gdLst/>
            <a:ahLst/>
            <a:cxnLst/>
            <a:rect r="r" b="b" t="t" l="l"/>
            <a:pathLst>
              <a:path h="762000" w="2076450">
                <a:moveTo>
                  <a:pt x="0" y="0"/>
                </a:moveTo>
                <a:lnTo>
                  <a:pt x="2076450" y="0"/>
                </a:lnTo>
                <a:lnTo>
                  <a:pt x="2076450" y="762000"/>
                </a:lnTo>
                <a:lnTo>
                  <a:pt x="0" y="762000"/>
                </a:lnTo>
                <a:lnTo>
                  <a:pt x="0" y="0"/>
                </a:lnTo>
                <a:close/>
              </a:path>
            </a:pathLst>
          </a:custGeom>
          <a:blipFill>
            <a:blip r:embed="rId29"/>
            <a:stretch>
              <a:fillRect l="0" t="0" r="0" b="0"/>
            </a:stretch>
          </a:blipFill>
        </p:spPr>
      </p:sp>
      <p:sp>
        <p:nvSpPr>
          <p:cNvPr name="Freeform 38" id="38"/>
          <p:cNvSpPr/>
          <p:nvPr/>
        </p:nvSpPr>
        <p:spPr>
          <a:xfrm flipH="false" flipV="false" rot="0">
            <a:off x="561975" y="10906125"/>
            <a:ext cx="571500" cy="571500"/>
          </a:xfrm>
          <a:custGeom>
            <a:avLst/>
            <a:gdLst/>
            <a:ahLst/>
            <a:cxnLst/>
            <a:rect r="r" b="b" t="t" l="l"/>
            <a:pathLst>
              <a:path h="571500" w="571500">
                <a:moveTo>
                  <a:pt x="0" y="0"/>
                </a:moveTo>
                <a:lnTo>
                  <a:pt x="571500" y="0"/>
                </a:lnTo>
                <a:lnTo>
                  <a:pt x="571500" y="571500"/>
                </a:lnTo>
                <a:lnTo>
                  <a:pt x="0" y="571500"/>
                </a:lnTo>
                <a:lnTo>
                  <a:pt x="0" y="0"/>
                </a:lnTo>
                <a:close/>
              </a:path>
            </a:pathLst>
          </a:custGeom>
          <a:blipFill>
            <a:blip r:embed="rId30"/>
            <a:stretch>
              <a:fillRect l="0" t="0" r="0" b="0"/>
            </a:stretch>
          </a:blipFill>
        </p:spPr>
      </p:sp>
      <p:sp>
        <p:nvSpPr>
          <p:cNvPr name="Freeform 39" id="39"/>
          <p:cNvSpPr/>
          <p:nvPr/>
        </p:nvSpPr>
        <p:spPr>
          <a:xfrm flipH="false" flipV="false" rot="0">
            <a:off x="1685925" y="10906125"/>
            <a:ext cx="571500" cy="571500"/>
          </a:xfrm>
          <a:custGeom>
            <a:avLst/>
            <a:gdLst/>
            <a:ahLst/>
            <a:cxnLst/>
            <a:rect r="r" b="b" t="t" l="l"/>
            <a:pathLst>
              <a:path h="571500" w="571500">
                <a:moveTo>
                  <a:pt x="0" y="0"/>
                </a:moveTo>
                <a:lnTo>
                  <a:pt x="571500" y="0"/>
                </a:lnTo>
                <a:lnTo>
                  <a:pt x="571500" y="571500"/>
                </a:lnTo>
                <a:lnTo>
                  <a:pt x="0" y="571500"/>
                </a:lnTo>
                <a:lnTo>
                  <a:pt x="0" y="0"/>
                </a:lnTo>
                <a:close/>
              </a:path>
            </a:pathLst>
          </a:custGeom>
          <a:blipFill>
            <a:blip r:embed="rId31"/>
            <a:stretch>
              <a:fillRect l="0" t="0" r="0" b="0"/>
            </a:stretch>
          </a:blipFill>
        </p:spPr>
      </p:sp>
      <p:sp>
        <p:nvSpPr>
          <p:cNvPr name="Freeform 40" id="40"/>
          <p:cNvSpPr/>
          <p:nvPr/>
        </p:nvSpPr>
        <p:spPr>
          <a:xfrm flipH="false" flipV="false" rot="0">
            <a:off x="2819400" y="10715625"/>
            <a:ext cx="762000" cy="952500"/>
          </a:xfrm>
          <a:custGeom>
            <a:avLst/>
            <a:gdLst/>
            <a:ahLst/>
            <a:cxnLst/>
            <a:rect r="r" b="b" t="t" l="l"/>
            <a:pathLst>
              <a:path h="952500" w="762000">
                <a:moveTo>
                  <a:pt x="0" y="0"/>
                </a:moveTo>
                <a:lnTo>
                  <a:pt x="762000" y="0"/>
                </a:lnTo>
                <a:lnTo>
                  <a:pt x="762000" y="952500"/>
                </a:lnTo>
                <a:lnTo>
                  <a:pt x="0" y="952500"/>
                </a:lnTo>
                <a:lnTo>
                  <a:pt x="0" y="0"/>
                </a:lnTo>
                <a:close/>
              </a:path>
            </a:pathLst>
          </a:custGeom>
          <a:blipFill>
            <a:blip r:embed="rId32"/>
            <a:stretch>
              <a:fillRect l="0" t="0" r="0" b="0"/>
            </a:stretch>
          </a:blipFill>
        </p:spPr>
      </p:sp>
      <p:sp>
        <p:nvSpPr>
          <p:cNvPr name="Freeform 41" id="41"/>
          <p:cNvSpPr/>
          <p:nvPr/>
        </p:nvSpPr>
        <p:spPr>
          <a:xfrm flipH="false" flipV="false" rot="0">
            <a:off x="5076825" y="10715625"/>
            <a:ext cx="571500" cy="762000"/>
          </a:xfrm>
          <a:custGeom>
            <a:avLst/>
            <a:gdLst/>
            <a:ahLst/>
            <a:cxnLst/>
            <a:rect r="r" b="b" t="t" l="l"/>
            <a:pathLst>
              <a:path h="762000" w="571500">
                <a:moveTo>
                  <a:pt x="0" y="0"/>
                </a:moveTo>
                <a:lnTo>
                  <a:pt x="571500" y="0"/>
                </a:lnTo>
                <a:lnTo>
                  <a:pt x="571500" y="762000"/>
                </a:lnTo>
                <a:lnTo>
                  <a:pt x="0" y="762000"/>
                </a:lnTo>
                <a:lnTo>
                  <a:pt x="0" y="0"/>
                </a:lnTo>
                <a:close/>
              </a:path>
            </a:pathLst>
          </a:custGeom>
          <a:blipFill>
            <a:blip r:embed="rId33"/>
            <a:stretch>
              <a:fillRect l="0" t="0" r="0" b="0"/>
            </a:stretch>
          </a:blipFill>
        </p:spPr>
      </p:sp>
      <p:sp>
        <p:nvSpPr>
          <p:cNvPr name="Freeform 42" id="42"/>
          <p:cNvSpPr/>
          <p:nvPr/>
        </p:nvSpPr>
        <p:spPr>
          <a:xfrm flipH="false" flipV="false" rot="0">
            <a:off x="5638800" y="10715625"/>
            <a:ext cx="762000" cy="762000"/>
          </a:xfrm>
          <a:custGeom>
            <a:avLst/>
            <a:gdLst/>
            <a:ahLst/>
            <a:cxnLst/>
            <a:rect r="r" b="b" t="t" l="l"/>
            <a:pathLst>
              <a:path h="762000" w="762000">
                <a:moveTo>
                  <a:pt x="0" y="0"/>
                </a:moveTo>
                <a:lnTo>
                  <a:pt x="762000" y="0"/>
                </a:lnTo>
                <a:lnTo>
                  <a:pt x="762000" y="762000"/>
                </a:lnTo>
                <a:lnTo>
                  <a:pt x="0" y="762000"/>
                </a:lnTo>
                <a:lnTo>
                  <a:pt x="0" y="0"/>
                </a:lnTo>
                <a:close/>
              </a:path>
            </a:pathLst>
          </a:custGeom>
          <a:blipFill>
            <a:blip r:embed="rId34"/>
            <a:stretch>
              <a:fillRect l="0" t="0" r="0" b="0"/>
            </a:stretch>
          </a:blipFill>
        </p:spPr>
      </p:sp>
      <p:sp>
        <p:nvSpPr>
          <p:cNvPr name="Freeform 43" id="43"/>
          <p:cNvSpPr/>
          <p:nvPr/>
        </p:nvSpPr>
        <p:spPr>
          <a:xfrm flipH="false" flipV="false" rot="0">
            <a:off x="6391275" y="10715625"/>
            <a:ext cx="381000" cy="762000"/>
          </a:xfrm>
          <a:custGeom>
            <a:avLst/>
            <a:gdLst/>
            <a:ahLst/>
            <a:cxnLst/>
            <a:rect r="r" b="b" t="t" l="l"/>
            <a:pathLst>
              <a:path h="762000" w="381000">
                <a:moveTo>
                  <a:pt x="0" y="0"/>
                </a:moveTo>
                <a:lnTo>
                  <a:pt x="381000" y="0"/>
                </a:lnTo>
                <a:lnTo>
                  <a:pt x="381000" y="762000"/>
                </a:lnTo>
                <a:lnTo>
                  <a:pt x="0" y="762000"/>
                </a:lnTo>
                <a:lnTo>
                  <a:pt x="0" y="0"/>
                </a:lnTo>
                <a:close/>
              </a:path>
            </a:pathLst>
          </a:custGeom>
          <a:blipFill>
            <a:blip r:embed="rId35"/>
            <a:stretch>
              <a:fillRect l="0" t="0" r="0" b="0"/>
            </a:stretch>
          </a:blipFill>
        </p:spPr>
      </p:sp>
      <p:sp>
        <p:nvSpPr>
          <p:cNvPr name="Freeform 44" id="44"/>
          <p:cNvSpPr/>
          <p:nvPr/>
        </p:nvSpPr>
        <p:spPr>
          <a:xfrm flipH="false" flipV="false" rot="0">
            <a:off x="8648700" y="10715625"/>
            <a:ext cx="1133475" cy="952500"/>
          </a:xfrm>
          <a:custGeom>
            <a:avLst/>
            <a:gdLst/>
            <a:ahLst/>
            <a:cxnLst/>
            <a:rect r="r" b="b" t="t" l="l"/>
            <a:pathLst>
              <a:path h="952500" w="1133475">
                <a:moveTo>
                  <a:pt x="0" y="0"/>
                </a:moveTo>
                <a:lnTo>
                  <a:pt x="1133475" y="0"/>
                </a:lnTo>
                <a:lnTo>
                  <a:pt x="1133475" y="952500"/>
                </a:lnTo>
                <a:lnTo>
                  <a:pt x="0" y="952500"/>
                </a:lnTo>
                <a:lnTo>
                  <a:pt x="0" y="0"/>
                </a:lnTo>
                <a:close/>
              </a:path>
            </a:pathLst>
          </a:custGeom>
          <a:blipFill>
            <a:blip r:embed="rId36"/>
            <a:stretch>
              <a:fillRect l="0" t="0" r="0" b="0"/>
            </a:stretch>
          </a:blipFill>
        </p:spPr>
      </p:sp>
      <p:sp>
        <p:nvSpPr>
          <p:cNvPr name="Freeform 45" id="45"/>
          <p:cNvSpPr/>
          <p:nvPr/>
        </p:nvSpPr>
        <p:spPr>
          <a:xfrm flipH="false" flipV="false" rot="0">
            <a:off x="9963150" y="10715625"/>
            <a:ext cx="390525" cy="762000"/>
          </a:xfrm>
          <a:custGeom>
            <a:avLst/>
            <a:gdLst/>
            <a:ahLst/>
            <a:cxnLst/>
            <a:rect r="r" b="b" t="t" l="l"/>
            <a:pathLst>
              <a:path h="762000" w="390525">
                <a:moveTo>
                  <a:pt x="0" y="0"/>
                </a:moveTo>
                <a:lnTo>
                  <a:pt x="390525" y="0"/>
                </a:lnTo>
                <a:lnTo>
                  <a:pt x="390525" y="762000"/>
                </a:lnTo>
                <a:lnTo>
                  <a:pt x="0" y="762000"/>
                </a:lnTo>
                <a:lnTo>
                  <a:pt x="0" y="0"/>
                </a:lnTo>
                <a:close/>
              </a:path>
            </a:pathLst>
          </a:custGeom>
          <a:blipFill>
            <a:blip r:embed="rId37"/>
            <a:stretch>
              <a:fillRect l="0" t="0" r="0" b="0"/>
            </a:stretch>
          </a:blipFill>
        </p:spPr>
      </p:sp>
      <p:sp>
        <p:nvSpPr>
          <p:cNvPr name="Freeform 46" id="46"/>
          <p:cNvSpPr/>
          <p:nvPr/>
        </p:nvSpPr>
        <p:spPr>
          <a:xfrm flipH="false" flipV="false" rot="0">
            <a:off x="10715625" y="10715625"/>
            <a:ext cx="762000" cy="952500"/>
          </a:xfrm>
          <a:custGeom>
            <a:avLst/>
            <a:gdLst/>
            <a:ahLst/>
            <a:cxnLst/>
            <a:rect r="r" b="b" t="t" l="l"/>
            <a:pathLst>
              <a:path h="952500" w="762000">
                <a:moveTo>
                  <a:pt x="0" y="0"/>
                </a:moveTo>
                <a:lnTo>
                  <a:pt x="762000" y="0"/>
                </a:lnTo>
                <a:lnTo>
                  <a:pt x="762000" y="952500"/>
                </a:lnTo>
                <a:lnTo>
                  <a:pt x="0" y="952500"/>
                </a:lnTo>
                <a:lnTo>
                  <a:pt x="0" y="0"/>
                </a:lnTo>
                <a:close/>
              </a:path>
            </a:pathLst>
          </a:custGeom>
          <a:blipFill>
            <a:blip r:embed="rId38"/>
            <a:stretch>
              <a:fillRect l="0" t="0" r="0" b="0"/>
            </a:stretch>
          </a:blipFill>
        </p:spPr>
      </p:sp>
      <p:sp>
        <p:nvSpPr>
          <p:cNvPr name="Freeform 47" id="47"/>
          <p:cNvSpPr/>
          <p:nvPr/>
        </p:nvSpPr>
        <p:spPr>
          <a:xfrm flipH="false" flipV="false" rot="0">
            <a:off x="0" y="11468100"/>
            <a:ext cx="12039600" cy="571500"/>
          </a:xfrm>
          <a:custGeom>
            <a:avLst/>
            <a:gdLst/>
            <a:ahLst/>
            <a:cxnLst/>
            <a:rect r="r" b="b" t="t" l="l"/>
            <a:pathLst>
              <a:path h="571500" w="12039600">
                <a:moveTo>
                  <a:pt x="0" y="0"/>
                </a:moveTo>
                <a:lnTo>
                  <a:pt x="12039600" y="0"/>
                </a:lnTo>
                <a:lnTo>
                  <a:pt x="12039600" y="571500"/>
                </a:lnTo>
                <a:lnTo>
                  <a:pt x="0" y="571500"/>
                </a:lnTo>
                <a:lnTo>
                  <a:pt x="0" y="0"/>
                </a:lnTo>
                <a:close/>
              </a:path>
            </a:pathLst>
          </a:custGeom>
          <a:blipFill>
            <a:blip r:embed="rId39"/>
            <a:stretch>
              <a:fillRect l="0" t="0" r="0" b="0"/>
            </a:stretch>
          </a:blipFill>
        </p:spPr>
      </p:sp>
      <p:sp>
        <p:nvSpPr>
          <p:cNvPr name="TextBox 48" id="48"/>
          <p:cNvSpPr txBox="true"/>
          <p:nvPr/>
        </p:nvSpPr>
        <p:spPr>
          <a:xfrm rot="0">
            <a:off x="1613306" y="674218"/>
            <a:ext cx="2263445" cy="397840"/>
          </a:xfrm>
          <a:prstGeom prst="rect">
            <a:avLst/>
          </a:prstGeom>
        </p:spPr>
        <p:txBody>
          <a:bodyPr anchor="t" rtlCol="false" tIns="0" lIns="0" bIns="0" rIns="0">
            <a:spAutoFit/>
          </a:bodyPr>
          <a:lstStyle/>
          <a:p>
            <a:pPr algn="l">
              <a:lnSpc>
                <a:spcPts val="3271"/>
              </a:lnSpc>
            </a:pPr>
            <a:r>
              <a:rPr lang="en-US" sz="2337">
                <a:solidFill>
                  <a:srgbClr val="FFFFFF"/>
                </a:solidFill>
                <a:latin typeface="Nourd"/>
                <a:ea typeface="Nourd"/>
                <a:cs typeface="Nourd"/>
                <a:sym typeface="Nourd"/>
              </a:rPr>
              <a:t>Primary School</a:t>
            </a:r>
          </a:p>
        </p:txBody>
      </p:sp>
      <p:sp>
        <p:nvSpPr>
          <p:cNvPr name="TextBox 49" id="49"/>
          <p:cNvSpPr txBox="true"/>
          <p:nvPr/>
        </p:nvSpPr>
        <p:spPr>
          <a:xfrm rot="0">
            <a:off x="7404354" y="229200"/>
            <a:ext cx="2383841" cy="372867"/>
          </a:xfrm>
          <a:prstGeom prst="rect">
            <a:avLst/>
          </a:prstGeom>
        </p:spPr>
        <p:txBody>
          <a:bodyPr anchor="t" rtlCol="false" tIns="0" lIns="0" bIns="0" rIns="0">
            <a:spAutoFit/>
          </a:bodyPr>
          <a:lstStyle/>
          <a:p>
            <a:pPr algn="l">
              <a:lnSpc>
                <a:spcPts val="3073"/>
              </a:lnSpc>
            </a:pPr>
            <a:r>
              <a:rPr lang="en-US" sz="2195" b="true">
                <a:solidFill>
                  <a:srgbClr val="739D6C"/>
                </a:solidFill>
                <a:latin typeface="Nourd Bold"/>
                <a:ea typeface="Nourd Bold"/>
                <a:cs typeface="Nourd Bold"/>
                <a:sym typeface="Nourd Bold"/>
              </a:rPr>
              <a:t>Reading Matters</a:t>
            </a:r>
          </a:p>
        </p:txBody>
      </p:sp>
      <p:sp>
        <p:nvSpPr>
          <p:cNvPr name="TextBox 50" id="50"/>
          <p:cNvSpPr txBox="true"/>
          <p:nvPr/>
        </p:nvSpPr>
        <p:spPr>
          <a:xfrm rot="0">
            <a:off x="7404354" y="657587"/>
            <a:ext cx="2383841" cy="281598"/>
          </a:xfrm>
          <a:prstGeom prst="rect">
            <a:avLst/>
          </a:prstGeom>
        </p:spPr>
        <p:txBody>
          <a:bodyPr anchor="t" rtlCol="false" tIns="0" lIns="0" bIns="0" rIns="0">
            <a:spAutoFit/>
          </a:bodyPr>
          <a:lstStyle/>
          <a:p>
            <a:pPr algn="l">
              <a:lnSpc>
                <a:spcPts val="2328"/>
              </a:lnSpc>
            </a:pPr>
            <a:r>
              <a:rPr lang="en-US" sz="1663" b="true">
                <a:solidFill>
                  <a:srgbClr val="F4C744"/>
                </a:solidFill>
                <a:latin typeface="Nourd Bold"/>
                <a:ea typeface="Nourd Bold"/>
                <a:cs typeface="Nourd Bold"/>
                <a:sym typeface="Nourd Bold"/>
              </a:rPr>
              <a:t>PARENT NEWSLETTER</a:t>
            </a:r>
          </a:p>
        </p:txBody>
      </p:sp>
      <p:sp>
        <p:nvSpPr>
          <p:cNvPr name="TextBox 51" id="51"/>
          <p:cNvSpPr txBox="true"/>
          <p:nvPr/>
        </p:nvSpPr>
        <p:spPr>
          <a:xfrm rot="0">
            <a:off x="10630967" y="236201"/>
            <a:ext cx="614020" cy="281598"/>
          </a:xfrm>
          <a:prstGeom prst="rect">
            <a:avLst/>
          </a:prstGeom>
        </p:spPr>
        <p:txBody>
          <a:bodyPr anchor="t" rtlCol="false" tIns="0" lIns="0" bIns="0" rIns="0">
            <a:spAutoFit/>
          </a:bodyPr>
          <a:lstStyle/>
          <a:p>
            <a:pPr algn="ctr">
              <a:lnSpc>
                <a:spcPts val="2328"/>
              </a:lnSpc>
            </a:pPr>
            <a:r>
              <a:rPr lang="en-US" b="true" sz="1663">
                <a:solidFill>
                  <a:srgbClr val="FFFFFF"/>
                </a:solidFill>
                <a:latin typeface="Nourd Bold"/>
                <a:ea typeface="Nourd Bold"/>
                <a:cs typeface="Nourd Bold"/>
                <a:sym typeface="Nourd Bold"/>
              </a:rPr>
              <a:t>PAGE</a:t>
            </a:r>
          </a:p>
        </p:txBody>
      </p:sp>
      <p:sp>
        <p:nvSpPr>
          <p:cNvPr name="TextBox 52" id="52"/>
          <p:cNvSpPr txBox="true"/>
          <p:nvPr/>
        </p:nvSpPr>
        <p:spPr>
          <a:xfrm rot="0">
            <a:off x="10751363" y="353293"/>
            <a:ext cx="276911" cy="539055"/>
          </a:xfrm>
          <a:prstGeom prst="rect">
            <a:avLst/>
          </a:prstGeom>
        </p:spPr>
        <p:txBody>
          <a:bodyPr anchor="t" rtlCol="false" tIns="0" lIns="0" bIns="0" rIns="0">
            <a:spAutoFit/>
          </a:bodyPr>
          <a:lstStyle/>
          <a:p>
            <a:pPr algn="ctr">
              <a:lnSpc>
                <a:spcPts val="4413"/>
              </a:lnSpc>
            </a:pPr>
            <a:r>
              <a:rPr lang="en-US" b="true" sz="3152">
                <a:solidFill>
                  <a:srgbClr val="FFFFFF"/>
                </a:solidFill>
                <a:latin typeface="Nourd Bold"/>
                <a:ea typeface="Nourd Bold"/>
                <a:cs typeface="Nourd Bold"/>
                <a:sym typeface="Nourd Bold"/>
              </a:rPr>
              <a:t>4</a:t>
            </a:r>
          </a:p>
        </p:txBody>
      </p:sp>
      <p:sp>
        <p:nvSpPr>
          <p:cNvPr name="TextBox 53" id="53"/>
          <p:cNvSpPr txBox="true"/>
          <p:nvPr/>
        </p:nvSpPr>
        <p:spPr>
          <a:xfrm rot="0">
            <a:off x="7657186" y="3327544"/>
            <a:ext cx="1276198" cy="289247"/>
          </a:xfrm>
          <a:prstGeom prst="rect">
            <a:avLst/>
          </a:prstGeom>
        </p:spPr>
        <p:txBody>
          <a:bodyPr anchor="t" rtlCol="false" tIns="0" lIns="0" bIns="0" rIns="0">
            <a:spAutoFit/>
          </a:bodyPr>
          <a:lstStyle/>
          <a:p>
            <a:pPr algn="ctr">
              <a:lnSpc>
                <a:spcPts val="1127"/>
              </a:lnSpc>
            </a:pPr>
            <a:r>
              <a:rPr lang="en-US" b="true" sz="1025">
                <a:solidFill>
                  <a:srgbClr val="00522E"/>
                </a:solidFill>
                <a:latin typeface="Nourd Bold"/>
                <a:ea typeface="Nourd Bold"/>
                <a:cs typeface="Nourd Bold"/>
                <a:sym typeface="Nourd Bold"/>
              </a:rPr>
              <a:t>TREARCHY</a:t>
            </a:r>
          </a:p>
          <a:p>
            <a:pPr algn="ctr">
              <a:lnSpc>
                <a:spcPts val="1127"/>
              </a:lnSpc>
            </a:pPr>
            <a:r>
              <a:rPr lang="en-US" b="true" sz="1025">
                <a:solidFill>
                  <a:srgbClr val="00522E"/>
                </a:solidFill>
                <a:latin typeface="Nourd Bold"/>
                <a:ea typeface="Nourd Bold"/>
                <a:cs typeface="Nourd Bold"/>
                <a:sym typeface="Nourd Bold"/>
              </a:rPr>
              <a:t>PRIMARY SCHOOL</a:t>
            </a:r>
          </a:p>
        </p:txBody>
      </p:sp>
      <p:sp>
        <p:nvSpPr>
          <p:cNvPr name="TextBox 54" id="54"/>
          <p:cNvSpPr txBox="true"/>
          <p:nvPr/>
        </p:nvSpPr>
        <p:spPr>
          <a:xfrm rot="0">
            <a:off x="8788908" y="7601376"/>
            <a:ext cx="1324356" cy="289698"/>
          </a:xfrm>
          <a:prstGeom prst="rect">
            <a:avLst/>
          </a:prstGeom>
        </p:spPr>
        <p:txBody>
          <a:bodyPr anchor="t" rtlCol="false" tIns="0" lIns="0" bIns="0" rIns="0">
            <a:spAutoFit/>
          </a:bodyPr>
          <a:lstStyle/>
          <a:p>
            <a:pPr algn="ctr">
              <a:lnSpc>
                <a:spcPts val="1166"/>
              </a:lnSpc>
            </a:pPr>
            <a:r>
              <a:rPr lang="en-US" sz="1060" b="true">
                <a:solidFill>
                  <a:srgbClr val="00522E"/>
                </a:solidFill>
                <a:latin typeface="Nourd Bold"/>
                <a:ea typeface="Nourd Bold"/>
                <a:cs typeface="Nourd Bold"/>
                <a:sym typeface="Nourd Bold"/>
              </a:rPr>
              <a:t>Working Together</a:t>
            </a:r>
          </a:p>
          <a:p>
            <a:pPr algn="ctr">
              <a:lnSpc>
                <a:spcPts val="1166"/>
              </a:lnSpc>
            </a:pPr>
            <a:r>
              <a:rPr lang="en-US" sz="1060" b="true">
                <a:solidFill>
                  <a:srgbClr val="00522E"/>
                </a:solidFill>
                <a:latin typeface="Nourd Bold"/>
                <a:ea typeface="Nourd Bold"/>
                <a:cs typeface="Nourd Bold"/>
                <a:sym typeface="Nourd Bold"/>
              </a:rPr>
              <a:t>for Our Children</a:t>
            </a:r>
          </a:p>
        </p:txBody>
      </p:sp>
      <p:sp>
        <p:nvSpPr>
          <p:cNvPr name="TextBox 55" id="55"/>
          <p:cNvSpPr txBox="true"/>
          <p:nvPr/>
        </p:nvSpPr>
        <p:spPr>
          <a:xfrm rot="0">
            <a:off x="5670652" y="11576603"/>
            <a:ext cx="698297" cy="273873"/>
          </a:xfrm>
          <a:prstGeom prst="rect">
            <a:avLst/>
          </a:prstGeom>
        </p:spPr>
        <p:txBody>
          <a:bodyPr anchor="t" rtlCol="false" tIns="0" lIns="0" bIns="0" rIns="0">
            <a:spAutoFit/>
          </a:bodyPr>
          <a:lstStyle/>
          <a:p>
            <a:pPr algn="ctr">
              <a:lnSpc>
                <a:spcPts val="2229"/>
              </a:lnSpc>
            </a:pPr>
            <a:r>
              <a:rPr lang="en-US" b="true" sz="1592">
                <a:solidFill>
                  <a:srgbClr val="FFFFFF"/>
                </a:solidFill>
                <a:latin typeface="Nourd Bold"/>
                <a:ea typeface="Nourd Bold"/>
                <a:cs typeface="Nourd Bold"/>
                <a:sym typeface="Nourd Bold"/>
              </a:rPr>
              <a:t>4 OF 6</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2039600" cy="12039600"/>
          </a:xfrm>
          <a:custGeom>
            <a:avLst/>
            <a:gdLst/>
            <a:ahLst/>
            <a:cxnLst/>
            <a:rect r="r" b="b" t="t" l="l"/>
            <a:pathLst>
              <a:path h="12039600" w="12039600">
                <a:moveTo>
                  <a:pt x="0" y="0"/>
                </a:moveTo>
                <a:lnTo>
                  <a:pt x="12039600" y="0"/>
                </a:lnTo>
                <a:lnTo>
                  <a:pt x="12039600" y="12039600"/>
                </a:lnTo>
                <a:lnTo>
                  <a:pt x="0" y="12039600"/>
                </a:lnTo>
                <a:lnTo>
                  <a:pt x="0" y="0"/>
                </a:lnTo>
                <a:close/>
              </a:path>
            </a:pathLst>
          </a:custGeom>
          <a:blipFill>
            <a:blip r:embed="rId2"/>
            <a:stretch>
              <a:fillRect l="0" t="0" r="0" b="0"/>
            </a:stretch>
          </a:blipFill>
        </p:spPr>
      </p:sp>
      <p:sp>
        <p:nvSpPr>
          <p:cNvPr name="Freeform 3" id="3"/>
          <p:cNvSpPr/>
          <p:nvPr/>
        </p:nvSpPr>
        <p:spPr>
          <a:xfrm flipH="false" flipV="false" rot="0">
            <a:off x="0" y="0"/>
            <a:ext cx="12039600" cy="1323975"/>
          </a:xfrm>
          <a:custGeom>
            <a:avLst/>
            <a:gdLst/>
            <a:ahLst/>
            <a:cxnLst/>
            <a:rect r="r" b="b" t="t" l="l"/>
            <a:pathLst>
              <a:path h="1323975" w="12039600">
                <a:moveTo>
                  <a:pt x="0" y="0"/>
                </a:moveTo>
                <a:lnTo>
                  <a:pt x="12039600" y="0"/>
                </a:lnTo>
                <a:lnTo>
                  <a:pt x="12039600" y="1323975"/>
                </a:lnTo>
                <a:lnTo>
                  <a:pt x="0" y="1323975"/>
                </a:lnTo>
                <a:lnTo>
                  <a:pt x="0" y="0"/>
                </a:lnTo>
                <a:close/>
              </a:path>
            </a:pathLst>
          </a:custGeom>
          <a:blipFill>
            <a:blip r:embed="rId3"/>
            <a:stretch>
              <a:fillRect l="0" t="0" r="0" b="0"/>
            </a:stretch>
          </a:blipFill>
        </p:spPr>
      </p:sp>
      <p:sp>
        <p:nvSpPr>
          <p:cNvPr name="Freeform 4" id="4"/>
          <p:cNvSpPr/>
          <p:nvPr/>
        </p:nvSpPr>
        <p:spPr>
          <a:xfrm flipH="false" flipV="false" rot="0">
            <a:off x="0" y="11287125"/>
            <a:ext cx="12039600" cy="752475"/>
          </a:xfrm>
          <a:custGeom>
            <a:avLst/>
            <a:gdLst/>
            <a:ahLst/>
            <a:cxnLst/>
            <a:rect r="r" b="b" t="t" l="l"/>
            <a:pathLst>
              <a:path h="752475" w="12039600">
                <a:moveTo>
                  <a:pt x="0" y="0"/>
                </a:moveTo>
                <a:lnTo>
                  <a:pt x="12039600" y="0"/>
                </a:lnTo>
                <a:lnTo>
                  <a:pt x="12039600" y="752475"/>
                </a:lnTo>
                <a:lnTo>
                  <a:pt x="0" y="752475"/>
                </a:lnTo>
                <a:lnTo>
                  <a:pt x="0" y="0"/>
                </a:lnTo>
                <a:close/>
              </a:path>
            </a:pathLst>
          </a:custGeom>
          <a:blipFill>
            <a:blip r:embed="rId4"/>
            <a:stretch>
              <a:fillRect l="0" t="0" r="0" b="0"/>
            </a:stretch>
          </a:blipFill>
        </p:spPr>
      </p:sp>
      <p:sp>
        <p:nvSpPr>
          <p:cNvPr name="Freeform 5" id="5"/>
          <p:cNvSpPr/>
          <p:nvPr/>
        </p:nvSpPr>
        <p:spPr>
          <a:xfrm flipH="false" flipV="false" rot="0">
            <a:off x="180975" y="0"/>
            <a:ext cx="952500" cy="1133475"/>
          </a:xfrm>
          <a:custGeom>
            <a:avLst/>
            <a:gdLst/>
            <a:ahLst/>
            <a:cxnLst/>
            <a:rect r="r" b="b" t="t" l="l"/>
            <a:pathLst>
              <a:path h="1133475" w="952500">
                <a:moveTo>
                  <a:pt x="0" y="0"/>
                </a:moveTo>
                <a:lnTo>
                  <a:pt x="952500" y="0"/>
                </a:lnTo>
                <a:lnTo>
                  <a:pt x="952500" y="1133475"/>
                </a:lnTo>
                <a:lnTo>
                  <a:pt x="0" y="1133475"/>
                </a:lnTo>
                <a:lnTo>
                  <a:pt x="0" y="0"/>
                </a:lnTo>
                <a:close/>
              </a:path>
            </a:pathLst>
          </a:custGeom>
          <a:blipFill>
            <a:blip r:embed="rId5"/>
            <a:stretch>
              <a:fillRect l="0" t="0" r="0" b="0"/>
            </a:stretch>
          </a:blipFill>
        </p:spPr>
      </p:sp>
      <p:sp>
        <p:nvSpPr>
          <p:cNvPr name="TextBox 6" id="6"/>
          <p:cNvSpPr txBox="true"/>
          <p:nvPr/>
        </p:nvSpPr>
        <p:spPr>
          <a:xfrm rot="0">
            <a:off x="1264158" y="218787"/>
            <a:ext cx="4069385" cy="480484"/>
          </a:xfrm>
          <a:prstGeom prst="rect">
            <a:avLst/>
          </a:prstGeom>
        </p:spPr>
        <p:txBody>
          <a:bodyPr anchor="t" rtlCol="false" tIns="0" lIns="0" bIns="0" rIns="0">
            <a:spAutoFit/>
          </a:bodyPr>
          <a:lstStyle/>
          <a:p>
            <a:pPr algn="l">
              <a:lnSpc>
                <a:spcPts val="3966"/>
              </a:lnSpc>
            </a:pPr>
            <a:r>
              <a:rPr lang="en-US" sz="2833">
                <a:solidFill>
                  <a:srgbClr val="FFFFFF"/>
                </a:solidFill>
                <a:latin typeface="Hammersmith One"/>
                <a:ea typeface="Hammersmith One"/>
                <a:cs typeface="Hammersmith One"/>
                <a:sym typeface="Hammersmith One"/>
              </a:rPr>
              <a:t>Trearchy Primary School</a:t>
            </a:r>
          </a:p>
        </p:txBody>
      </p:sp>
      <p:sp>
        <p:nvSpPr>
          <p:cNvPr name="Freeform 7" id="7"/>
          <p:cNvSpPr/>
          <p:nvPr/>
        </p:nvSpPr>
        <p:spPr>
          <a:xfrm flipH="false" flipV="false" rot="0">
            <a:off x="8648700" y="180975"/>
            <a:ext cx="1323975" cy="952500"/>
          </a:xfrm>
          <a:custGeom>
            <a:avLst/>
            <a:gdLst/>
            <a:ahLst/>
            <a:cxnLst/>
            <a:rect r="r" b="b" t="t" l="l"/>
            <a:pathLst>
              <a:path h="952500" w="1323975">
                <a:moveTo>
                  <a:pt x="0" y="0"/>
                </a:moveTo>
                <a:lnTo>
                  <a:pt x="1323975" y="0"/>
                </a:lnTo>
                <a:lnTo>
                  <a:pt x="1323975" y="952500"/>
                </a:lnTo>
                <a:lnTo>
                  <a:pt x="0" y="952500"/>
                </a:lnTo>
                <a:lnTo>
                  <a:pt x="0" y="0"/>
                </a:lnTo>
                <a:close/>
              </a:path>
            </a:pathLst>
          </a:custGeom>
          <a:blipFill>
            <a:blip r:embed="rId6"/>
            <a:stretch>
              <a:fillRect l="0" t="0" r="0" b="0"/>
            </a:stretch>
          </a:blipFill>
        </p:spPr>
      </p:sp>
      <p:sp>
        <p:nvSpPr>
          <p:cNvPr name="Freeform 8" id="8"/>
          <p:cNvSpPr/>
          <p:nvPr/>
        </p:nvSpPr>
        <p:spPr>
          <a:xfrm flipH="false" flipV="false" rot="0">
            <a:off x="371475" y="1685925"/>
            <a:ext cx="1133475" cy="952500"/>
          </a:xfrm>
          <a:custGeom>
            <a:avLst/>
            <a:gdLst/>
            <a:ahLst/>
            <a:cxnLst/>
            <a:rect r="r" b="b" t="t" l="l"/>
            <a:pathLst>
              <a:path h="952500" w="1133475">
                <a:moveTo>
                  <a:pt x="0" y="0"/>
                </a:moveTo>
                <a:lnTo>
                  <a:pt x="1133475" y="0"/>
                </a:lnTo>
                <a:lnTo>
                  <a:pt x="1133475" y="952500"/>
                </a:lnTo>
                <a:lnTo>
                  <a:pt x="0" y="952500"/>
                </a:lnTo>
                <a:lnTo>
                  <a:pt x="0" y="0"/>
                </a:lnTo>
                <a:close/>
              </a:path>
            </a:pathLst>
          </a:custGeom>
          <a:blipFill>
            <a:blip r:embed="rId7"/>
            <a:stretch>
              <a:fillRect l="0" t="0" r="0" b="0"/>
            </a:stretch>
          </a:blipFill>
        </p:spPr>
      </p:sp>
      <p:sp>
        <p:nvSpPr>
          <p:cNvPr name="TextBox 9" id="9"/>
          <p:cNvSpPr txBox="true"/>
          <p:nvPr/>
        </p:nvSpPr>
        <p:spPr>
          <a:xfrm rot="0">
            <a:off x="1047445" y="1638314"/>
            <a:ext cx="9776155" cy="755191"/>
          </a:xfrm>
          <a:prstGeom prst="rect">
            <a:avLst/>
          </a:prstGeom>
        </p:spPr>
        <p:txBody>
          <a:bodyPr anchor="t" rtlCol="false" tIns="0" lIns="0" bIns="0" rIns="0">
            <a:spAutoFit/>
          </a:bodyPr>
          <a:lstStyle/>
          <a:p>
            <a:pPr algn="ctr">
              <a:lnSpc>
                <a:spcPts val="6150"/>
              </a:lnSpc>
            </a:pPr>
            <a:r>
              <a:rPr lang="en-US" sz="4393" spc="-131">
                <a:solidFill>
                  <a:srgbClr val="266345"/>
                </a:solidFill>
                <a:latin typeface="Hammersmith One"/>
                <a:ea typeface="Hammersmith One"/>
                <a:cs typeface="Hammersmith One"/>
                <a:sym typeface="Hammersmith One"/>
              </a:rPr>
              <a:t>Parking and Road Safety Around School</a:t>
            </a:r>
          </a:p>
        </p:txBody>
      </p:sp>
      <p:sp>
        <p:nvSpPr>
          <p:cNvPr name="Freeform 10" id="10"/>
          <p:cNvSpPr/>
          <p:nvPr/>
        </p:nvSpPr>
        <p:spPr>
          <a:xfrm flipH="false" flipV="false" rot="0">
            <a:off x="10906125" y="1504950"/>
            <a:ext cx="571500" cy="571500"/>
          </a:xfrm>
          <a:custGeom>
            <a:avLst/>
            <a:gdLst/>
            <a:ahLst/>
            <a:cxnLst/>
            <a:rect r="r" b="b" t="t" l="l"/>
            <a:pathLst>
              <a:path h="571500" w="571500">
                <a:moveTo>
                  <a:pt x="0" y="0"/>
                </a:moveTo>
                <a:lnTo>
                  <a:pt x="571500" y="0"/>
                </a:lnTo>
                <a:lnTo>
                  <a:pt x="571500" y="571500"/>
                </a:lnTo>
                <a:lnTo>
                  <a:pt x="0" y="571500"/>
                </a:lnTo>
                <a:lnTo>
                  <a:pt x="0" y="0"/>
                </a:lnTo>
                <a:close/>
              </a:path>
            </a:pathLst>
          </a:custGeom>
          <a:blipFill>
            <a:blip r:embed="rId8"/>
            <a:stretch>
              <a:fillRect l="0" t="0" r="0" b="0"/>
            </a:stretch>
          </a:blipFill>
        </p:spPr>
      </p:sp>
      <p:sp>
        <p:nvSpPr>
          <p:cNvPr name="Freeform 11" id="11"/>
          <p:cNvSpPr/>
          <p:nvPr/>
        </p:nvSpPr>
        <p:spPr>
          <a:xfrm flipH="false" flipV="false" rot="0">
            <a:off x="11287125" y="1876425"/>
            <a:ext cx="381000" cy="571500"/>
          </a:xfrm>
          <a:custGeom>
            <a:avLst/>
            <a:gdLst/>
            <a:ahLst/>
            <a:cxnLst/>
            <a:rect r="r" b="b" t="t" l="l"/>
            <a:pathLst>
              <a:path h="571500" w="381000">
                <a:moveTo>
                  <a:pt x="0" y="0"/>
                </a:moveTo>
                <a:lnTo>
                  <a:pt x="381000" y="0"/>
                </a:lnTo>
                <a:lnTo>
                  <a:pt x="381000" y="571500"/>
                </a:lnTo>
                <a:lnTo>
                  <a:pt x="0" y="571500"/>
                </a:lnTo>
                <a:lnTo>
                  <a:pt x="0" y="0"/>
                </a:lnTo>
                <a:close/>
              </a:path>
            </a:pathLst>
          </a:custGeom>
          <a:blipFill>
            <a:blip r:embed="rId9"/>
            <a:stretch>
              <a:fillRect l="0" t="0" r="0" b="0"/>
            </a:stretch>
          </a:blipFill>
        </p:spPr>
      </p:sp>
      <p:sp>
        <p:nvSpPr>
          <p:cNvPr name="Freeform 12" id="12"/>
          <p:cNvSpPr/>
          <p:nvPr/>
        </p:nvSpPr>
        <p:spPr>
          <a:xfrm flipH="false" flipV="false" rot="0">
            <a:off x="5267325" y="2819400"/>
            <a:ext cx="6400800" cy="4333875"/>
          </a:xfrm>
          <a:custGeom>
            <a:avLst/>
            <a:gdLst/>
            <a:ahLst/>
            <a:cxnLst/>
            <a:rect r="r" b="b" t="t" l="l"/>
            <a:pathLst>
              <a:path h="4333875" w="6400800">
                <a:moveTo>
                  <a:pt x="0" y="0"/>
                </a:moveTo>
                <a:lnTo>
                  <a:pt x="6400800" y="0"/>
                </a:lnTo>
                <a:lnTo>
                  <a:pt x="6400800" y="4333875"/>
                </a:lnTo>
                <a:lnTo>
                  <a:pt x="0" y="4333875"/>
                </a:lnTo>
                <a:lnTo>
                  <a:pt x="0" y="0"/>
                </a:lnTo>
                <a:close/>
              </a:path>
            </a:pathLst>
          </a:custGeom>
          <a:blipFill>
            <a:blip r:embed="rId10"/>
            <a:stretch>
              <a:fillRect l="0" t="0" r="0" b="0"/>
            </a:stretch>
          </a:blipFill>
        </p:spPr>
      </p:sp>
      <p:sp>
        <p:nvSpPr>
          <p:cNvPr name="Freeform 13" id="13"/>
          <p:cNvSpPr/>
          <p:nvPr/>
        </p:nvSpPr>
        <p:spPr>
          <a:xfrm flipH="false" flipV="false" rot="0">
            <a:off x="5267325" y="6953250"/>
            <a:ext cx="6400800" cy="3771900"/>
          </a:xfrm>
          <a:custGeom>
            <a:avLst/>
            <a:gdLst/>
            <a:ahLst/>
            <a:cxnLst/>
            <a:rect r="r" b="b" t="t" l="l"/>
            <a:pathLst>
              <a:path h="3771900" w="6400800">
                <a:moveTo>
                  <a:pt x="0" y="0"/>
                </a:moveTo>
                <a:lnTo>
                  <a:pt x="6400800" y="0"/>
                </a:lnTo>
                <a:lnTo>
                  <a:pt x="6400800" y="3771900"/>
                </a:lnTo>
                <a:lnTo>
                  <a:pt x="0" y="3771900"/>
                </a:lnTo>
                <a:lnTo>
                  <a:pt x="0" y="0"/>
                </a:lnTo>
                <a:close/>
              </a:path>
            </a:pathLst>
          </a:custGeom>
          <a:blipFill>
            <a:blip r:embed="rId11"/>
            <a:stretch>
              <a:fillRect l="0" t="0" r="0" b="0"/>
            </a:stretch>
          </a:blipFill>
        </p:spPr>
      </p:sp>
      <p:sp>
        <p:nvSpPr>
          <p:cNvPr name="Freeform 14" id="14"/>
          <p:cNvSpPr/>
          <p:nvPr/>
        </p:nvSpPr>
        <p:spPr>
          <a:xfrm flipH="false" flipV="false" rot="0">
            <a:off x="9401175" y="6772275"/>
            <a:ext cx="2076450" cy="2076450"/>
          </a:xfrm>
          <a:custGeom>
            <a:avLst/>
            <a:gdLst/>
            <a:ahLst/>
            <a:cxnLst/>
            <a:rect r="r" b="b" t="t" l="l"/>
            <a:pathLst>
              <a:path h="2076450" w="2076450">
                <a:moveTo>
                  <a:pt x="0" y="0"/>
                </a:moveTo>
                <a:lnTo>
                  <a:pt x="2076450" y="0"/>
                </a:lnTo>
                <a:lnTo>
                  <a:pt x="2076450" y="2076450"/>
                </a:lnTo>
                <a:lnTo>
                  <a:pt x="0" y="2076450"/>
                </a:lnTo>
                <a:lnTo>
                  <a:pt x="0" y="0"/>
                </a:lnTo>
                <a:close/>
              </a:path>
            </a:pathLst>
          </a:custGeom>
          <a:blipFill>
            <a:blip r:embed="rId12"/>
            <a:stretch>
              <a:fillRect l="0" t="0" r="0" b="0"/>
            </a:stretch>
          </a:blipFill>
        </p:spPr>
      </p:sp>
      <p:sp>
        <p:nvSpPr>
          <p:cNvPr name="Freeform 15" id="15"/>
          <p:cNvSpPr/>
          <p:nvPr/>
        </p:nvSpPr>
        <p:spPr>
          <a:xfrm flipH="false" flipV="false" rot="0">
            <a:off x="180975" y="10344150"/>
            <a:ext cx="762000" cy="762000"/>
          </a:xfrm>
          <a:custGeom>
            <a:avLst/>
            <a:gdLst/>
            <a:ahLst/>
            <a:cxnLst/>
            <a:rect r="r" b="b" t="t" l="l"/>
            <a:pathLst>
              <a:path h="762000" w="762000">
                <a:moveTo>
                  <a:pt x="0" y="0"/>
                </a:moveTo>
                <a:lnTo>
                  <a:pt x="762000" y="0"/>
                </a:lnTo>
                <a:lnTo>
                  <a:pt x="762000" y="762000"/>
                </a:lnTo>
                <a:lnTo>
                  <a:pt x="0" y="762000"/>
                </a:lnTo>
                <a:lnTo>
                  <a:pt x="0" y="0"/>
                </a:lnTo>
                <a:close/>
              </a:path>
            </a:pathLst>
          </a:custGeom>
          <a:blipFill>
            <a:blip r:embed="rId13"/>
            <a:stretch>
              <a:fillRect l="0" t="0" r="0" b="0"/>
            </a:stretch>
          </a:blipFill>
        </p:spPr>
      </p:sp>
      <p:sp>
        <p:nvSpPr>
          <p:cNvPr name="Freeform 16" id="16"/>
          <p:cNvSpPr/>
          <p:nvPr/>
        </p:nvSpPr>
        <p:spPr>
          <a:xfrm flipH="false" flipV="false" rot="0">
            <a:off x="933450" y="10715625"/>
            <a:ext cx="571500" cy="390525"/>
          </a:xfrm>
          <a:custGeom>
            <a:avLst/>
            <a:gdLst/>
            <a:ahLst/>
            <a:cxnLst/>
            <a:rect r="r" b="b" t="t" l="l"/>
            <a:pathLst>
              <a:path h="390525" w="571500">
                <a:moveTo>
                  <a:pt x="0" y="0"/>
                </a:moveTo>
                <a:lnTo>
                  <a:pt x="571500" y="0"/>
                </a:lnTo>
                <a:lnTo>
                  <a:pt x="571500" y="390525"/>
                </a:lnTo>
                <a:lnTo>
                  <a:pt x="0" y="390525"/>
                </a:lnTo>
                <a:lnTo>
                  <a:pt x="0" y="0"/>
                </a:lnTo>
                <a:close/>
              </a:path>
            </a:pathLst>
          </a:custGeom>
          <a:blipFill>
            <a:blip r:embed="rId14"/>
            <a:stretch>
              <a:fillRect l="0" t="0" r="0" b="0"/>
            </a:stretch>
          </a:blipFill>
        </p:spPr>
      </p:sp>
      <p:sp>
        <p:nvSpPr>
          <p:cNvPr name="Freeform 17" id="17"/>
          <p:cNvSpPr/>
          <p:nvPr/>
        </p:nvSpPr>
        <p:spPr>
          <a:xfrm flipH="false" flipV="false" rot="0">
            <a:off x="9782175" y="10715625"/>
            <a:ext cx="571500" cy="571500"/>
          </a:xfrm>
          <a:custGeom>
            <a:avLst/>
            <a:gdLst/>
            <a:ahLst/>
            <a:cxnLst/>
            <a:rect r="r" b="b" t="t" l="l"/>
            <a:pathLst>
              <a:path h="571500" w="571500">
                <a:moveTo>
                  <a:pt x="0" y="0"/>
                </a:moveTo>
                <a:lnTo>
                  <a:pt x="571500" y="0"/>
                </a:lnTo>
                <a:lnTo>
                  <a:pt x="571500" y="571500"/>
                </a:lnTo>
                <a:lnTo>
                  <a:pt x="0" y="571500"/>
                </a:lnTo>
                <a:lnTo>
                  <a:pt x="0" y="0"/>
                </a:lnTo>
                <a:close/>
              </a:path>
            </a:pathLst>
          </a:custGeom>
          <a:blipFill>
            <a:blip r:embed="rId15"/>
            <a:stretch>
              <a:fillRect l="0" t="0" r="0" b="0"/>
            </a:stretch>
          </a:blipFill>
        </p:spPr>
      </p:sp>
      <p:sp>
        <p:nvSpPr>
          <p:cNvPr name="Freeform 18" id="18"/>
          <p:cNvSpPr/>
          <p:nvPr/>
        </p:nvSpPr>
        <p:spPr>
          <a:xfrm flipH="false" flipV="false" rot="0">
            <a:off x="10906125" y="10715625"/>
            <a:ext cx="571500" cy="390525"/>
          </a:xfrm>
          <a:custGeom>
            <a:avLst/>
            <a:gdLst/>
            <a:ahLst/>
            <a:cxnLst/>
            <a:rect r="r" b="b" t="t" l="l"/>
            <a:pathLst>
              <a:path h="390525" w="571500">
                <a:moveTo>
                  <a:pt x="0" y="0"/>
                </a:moveTo>
                <a:lnTo>
                  <a:pt x="571500" y="0"/>
                </a:lnTo>
                <a:lnTo>
                  <a:pt x="571500" y="390525"/>
                </a:lnTo>
                <a:lnTo>
                  <a:pt x="0" y="390525"/>
                </a:lnTo>
                <a:lnTo>
                  <a:pt x="0" y="0"/>
                </a:lnTo>
                <a:close/>
              </a:path>
            </a:pathLst>
          </a:custGeom>
          <a:blipFill>
            <a:blip r:embed="rId16"/>
            <a:stretch>
              <a:fillRect l="0" t="0" r="0" b="0"/>
            </a:stretch>
          </a:blipFill>
        </p:spPr>
      </p:sp>
      <p:sp>
        <p:nvSpPr>
          <p:cNvPr name="Freeform 19" id="19"/>
          <p:cNvSpPr/>
          <p:nvPr/>
        </p:nvSpPr>
        <p:spPr>
          <a:xfrm flipH="false" flipV="false" rot="0">
            <a:off x="371475" y="11468100"/>
            <a:ext cx="571500" cy="390525"/>
          </a:xfrm>
          <a:custGeom>
            <a:avLst/>
            <a:gdLst/>
            <a:ahLst/>
            <a:cxnLst/>
            <a:rect r="r" b="b" t="t" l="l"/>
            <a:pathLst>
              <a:path h="390525" w="571500">
                <a:moveTo>
                  <a:pt x="0" y="0"/>
                </a:moveTo>
                <a:lnTo>
                  <a:pt x="571500" y="0"/>
                </a:lnTo>
                <a:lnTo>
                  <a:pt x="571500" y="390525"/>
                </a:lnTo>
                <a:lnTo>
                  <a:pt x="0" y="390525"/>
                </a:lnTo>
                <a:lnTo>
                  <a:pt x="0" y="0"/>
                </a:lnTo>
                <a:close/>
              </a:path>
            </a:pathLst>
          </a:custGeom>
          <a:blipFill>
            <a:blip r:embed="rId17"/>
            <a:stretch>
              <a:fillRect l="0" t="0" r="0" b="0"/>
            </a:stretch>
          </a:blipFill>
        </p:spPr>
      </p:sp>
      <p:sp>
        <p:nvSpPr>
          <p:cNvPr name="TextBox 20" id="20"/>
          <p:cNvSpPr txBox="true"/>
          <p:nvPr/>
        </p:nvSpPr>
        <p:spPr>
          <a:xfrm rot="0">
            <a:off x="1203960" y="11507424"/>
            <a:ext cx="866851" cy="289322"/>
          </a:xfrm>
          <a:prstGeom prst="rect">
            <a:avLst/>
          </a:prstGeom>
        </p:spPr>
        <p:txBody>
          <a:bodyPr anchor="t" rtlCol="false" tIns="0" lIns="0" bIns="0" rIns="0">
            <a:spAutoFit/>
          </a:bodyPr>
          <a:lstStyle/>
          <a:p>
            <a:pPr algn="ctr">
              <a:lnSpc>
                <a:spcPts val="2428"/>
              </a:lnSpc>
            </a:pPr>
            <a:r>
              <a:rPr lang="en-US" sz="1734" spc="-52">
                <a:solidFill>
                  <a:srgbClr val="FFFFFF"/>
                </a:solidFill>
                <a:latin typeface="Hammersmith One"/>
                <a:ea typeface="Hammersmith One"/>
                <a:cs typeface="Hammersmith One"/>
                <a:sym typeface="Hammersmith One"/>
              </a:rPr>
              <a:t>Kindness</a:t>
            </a:r>
          </a:p>
        </p:txBody>
      </p:sp>
      <p:sp>
        <p:nvSpPr>
          <p:cNvPr name="TextBox 21" id="21"/>
          <p:cNvSpPr txBox="true"/>
          <p:nvPr/>
        </p:nvSpPr>
        <p:spPr>
          <a:xfrm rot="0">
            <a:off x="3997147" y="11503562"/>
            <a:ext cx="866851" cy="297046"/>
          </a:xfrm>
          <a:prstGeom prst="rect">
            <a:avLst/>
          </a:prstGeom>
        </p:spPr>
        <p:txBody>
          <a:bodyPr anchor="t" rtlCol="false" tIns="0" lIns="0" bIns="0" rIns="0">
            <a:spAutoFit/>
          </a:bodyPr>
          <a:lstStyle/>
          <a:p>
            <a:pPr algn="ctr">
              <a:lnSpc>
                <a:spcPts val="2527"/>
              </a:lnSpc>
            </a:pPr>
            <a:r>
              <a:rPr lang="en-US" sz="1805" spc="-54">
                <a:solidFill>
                  <a:srgbClr val="FFFFFF"/>
                </a:solidFill>
                <a:latin typeface="Hammersmith One"/>
                <a:ea typeface="Hammersmith One"/>
                <a:cs typeface="Hammersmith One"/>
                <a:sym typeface="Hammersmith One"/>
              </a:rPr>
              <a:t>Curiosity</a:t>
            </a:r>
          </a:p>
        </p:txBody>
      </p:sp>
      <p:sp>
        <p:nvSpPr>
          <p:cNvPr name="TextBox 22" id="22"/>
          <p:cNvSpPr txBox="true"/>
          <p:nvPr/>
        </p:nvSpPr>
        <p:spPr>
          <a:xfrm rot="0">
            <a:off x="5465978" y="11501761"/>
            <a:ext cx="939089" cy="291123"/>
          </a:xfrm>
          <a:prstGeom prst="rect">
            <a:avLst/>
          </a:prstGeom>
        </p:spPr>
        <p:txBody>
          <a:bodyPr anchor="t" rtlCol="false" tIns="0" lIns="0" bIns="0" rIns="0">
            <a:spAutoFit/>
          </a:bodyPr>
          <a:lstStyle/>
          <a:p>
            <a:pPr algn="ctr">
              <a:lnSpc>
                <a:spcPts val="2328"/>
              </a:lnSpc>
            </a:pPr>
            <a:r>
              <a:rPr lang="en-US" sz="1663" spc="-49">
                <a:solidFill>
                  <a:srgbClr val="FFFFFF"/>
                </a:solidFill>
                <a:latin typeface="Hammersmith One"/>
                <a:ea typeface="Hammersmith One"/>
                <a:cs typeface="Hammersmith One"/>
                <a:sym typeface="Hammersmith One"/>
              </a:rPr>
              <a:t>Resilience</a:t>
            </a:r>
          </a:p>
        </p:txBody>
      </p:sp>
      <p:sp>
        <p:nvSpPr>
          <p:cNvPr name="TextBox 23" id="23"/>
          <p:cNvSpPr txBox="true"/>
          <p:nvPr/>
        </p:nvSpPr>
        <p:spPr>
          <a:xfrm rot="0">
            <a:off x="7007047" y="11501761"/>
            <a:ext cx="842772" cy="291123"/>
          </a:xfrm>
          <a:prstGeom prst="rect">
            <a:avLst/>
          </a:prstGeom>
        </p:spPr>
        <p:txBody>
          <a:bodyPr anchor="t" rtlCol="false" tIns="0" lIns="0" bIns="0" rIns="0">
            <a:spAutoFit/>
          </a:bodyPr>
          <a:lstStyle/>
          <a:p>
            <a:pPr algn="ctr">
              <a:lnSpc>
                <a:spcPts val="2328"/>
              </a:lnSpc>
            </a:pPr>
            <a:r>
              <a:rPr lang="en-US" sz="1663" spc="-49">
                <a:solidFill>
                  <a:srgbClr val="FFFFFF"/>
                </a:solidFill>
                <a:latin typeface="Hammersmith One"/>
                <a:ea typeface="Hammersmith One"/>
                <a:cs typeface="Hammersmith One"/>
                <a:sym typeface="Hammersmith One"/>
              </a:rPr>
              <a:t>Together</a:t>
            </a:r>
          </a:p>
        </p:txBody>
      </p:sp>
      <p:sp>
        <p:nvSpPr>
          <p:cNvPr name="Freeform 24" id="24"/>
          <p:cNvSpPr/>
          <p:nvPr/>
        </p:nvSpPr>
        <p:spPr>
          <a:xfrm flipH="false" flipV="false" rot="0">
            <a:off x="10715625" y="11096625"/>
            <a:ext cx="952500" cy="942975"/>
          </a:xfrm>
          <a:custGeom>
            <a:avLst/>
            <a:gdLst/>
            <a:ahLst/>
            <a:cxnLst/>
            <a:rect r="r" b="b" t="t" l="l"/>
            <a:pathLst>
              <a:path h="942975" w="952500">
                <a:moveTo>
                  <a:pt x="0" y="0"/>
                </a:moveTo>
                <a:lnTo>
                  <a:pt x="952500" y="0"/>
                </a:lnTo>
                <a:lnTo>
                  <a:pt x="952500" y="942975"/>
                </a:lnTo>
                <a:lnTo>
                  <a:pt x="0" y="942975"/>
                </a:lnTo>
                <a:lnTo>
                  <a:pt x="0" y="0"/>
                </a:lnTo>
                <a:close/>
              </a:path>
            </a:pathLst>
          </a:custGeom>
          <a:blipFill>
            <a:blip r:embed="rId18"/>
            <a:stretch>
              <a:fillRect l="0" t="0" r="0" b="0"/>
            </a:stretch>
          </a:blipFill>
        </p:spPr>
      </p:sp>
      <p:sp>
        <p:nvSpPr>
          <p:cNvPr name="TextBox 25" id="25"/>
          <p:cNvSpPr txBox="true"/>
          <p:nvPr/>
        </p:nvSpPr>
        <p:spPr>
          <a:xfrm rot="0">
            <a:off x="1264158" y="716077"/>
            <a:ext cx="3672078" cy="272973"/>
          </a:xfrm>
          <a:prstGeom prst="rect">
            <a:avLst/>
          </a:prstGeom>
        </p:spPr>
        <p:txBody>
          <a:bodyPr anchor="t" rtlCol="false" tIns="0" lIns="0" bIns="0" rIns="0">
            <a:spAutoFit/>
          </a:bodyPr>
          <a:lstStyle/>
          <a:p>
            <a:pPr algn="l">
              <a:lnSpc>
                <a:spcPts val="2279"/>
              </a:lnSpc>
            </a:pPr>
            <a:r>
              <a:rPr lang="en-US" sz="1628">
                <a:solidFill>
                  <a:srgbClr val="F4C63B"/>
                </a:solidFill>
                <a:latin typeface="Hammersmith One"/>
                <a:ea typeface="Hammersmith One"/>
                <a:cs typeface="Hammersmith One"/>
                <a:sym typeface="Hammersmith One"/>
              </a:rPr>
              <a:t>Together we learn, grow and succeed</a:t>
            </a:r>
          </a:p>
        </p:txBody>
      </p:sp>
      <p:sp>
        <p:nvSpPr>
          <p:cNvPr name="TextBox 26" id="26"/>
          <p:cNvSpPr txBox="true"/>
          <p:nvPr/>
        </p:nvSpPr>
        <p:spPr>
          <a:xfrm rot="0">
            <a:off x="10522610" y="499364"/>
            <a:ext cx="1155802" cy="272973"/>
          </a:xfrm>
          <a:prstGeom prst="rect">
            <a:avLst/>
          </a:prstGeom>
        </p:spPr>
        <p:txBody>
          <a:bodyPr anchor="t" rtlCol="false" tIns="0" lIns="0" bIns="0" rIns="0">
            <a:spAutoFit/>
          </a:bodyPr>
          <a:lstStyle/>
          <a:p>
            <a:pPr algn="r">
              <a:lnSpc>
                <a:spcPts val="2279"/>
              </a:lnSpc>
            </a:pPr>
            <a:r>
              <a:rPr lang="en-US" sz="1628">
                <a:solidFill>
                  <a:srgbClr val="FFFFFF"/>
                </a:solidFill>
                <a:latin typeface="Hammersmith One"/>
                <a:ea typeface="Hammersmith One"/>
                <a:cs typeface="Hammersmith One"/>
                <a:sym typeface="Hammersmith One"/>
              </a:rPr>
              <a:t>Page 5 of 6</a:t>
            </a:r>
          </a:p>
        </p:txBody>
      </p:sp>
      <p:sp>
        <p:nvSpPr>
          <p:cNvPr name="TextBox 27" id="27"/>
          <p:cNvSpPr txBox="true"/>
          <p:nvPr/>
        </p:nvSpPr>
        <p:spPr>
          <a:xfrm rot="0">
            <a:off x="626059" y="2873354"/>
            <a:ext cx="4189781" cy="7299722"/>
          </a:xfrm>
          <a:prstGeom prst="rect">
            <a:avLst/>
          </a:prstGeom>
        </p:spPr>
        <p:txBody>
          <a:bodyPr anchor="t" rtlCol="false" tIns="0" lIns="0" bIns="0" rIns="0">
            <a:spAutoFit/>
          </a:bodyPr>
          <a:lstStyle/>
          <a:p>
            <a:pPr algn="l">
              <a:lnSpc>
                <a:spcPts val="2428"/>
              </a:lnSpc>
            </a:pPr>
            <a:r>
              <a:rPr lang="en-US" sz="1734">
                <a:solidFill>
                  <a:srgbClr val="000001"/>
                </a:solidFill>
                <a:latin typeface="Hammersmith One"/>
                <a:ea typeface="Hammersmith One"/>
                <a:cs typeface="Hammersmith One"/>
                <a:sym typeface="Hammersmith One"/>
              </a:rPr>
              <a:t>The safety of our children, families and local community is everyone’s responsibility.</a:t>
            </a:r>
          </a:p>
          <a:p>
            <a:pPr algn="l">
              <a:lnSpc>
                <a:spcPts val="2428"/>
              </a:lnSpc>
            </a:pPr>
          </a:p>
          <a:p>
            <a:pPr algn="l">
              <a:lnSpc>
                <a:spcPts val="2428"/>
              </a:lnSpc>
            </a:pPr>
            <a:r>
              <a:rPr lang="en-US" sz="1734">
                <a:solidFill>
                  <a:srgbClr val="000001"/>
                </a:solidFill>
                <a:latin typeface="Hammersmith One"/>
                <a:ea typeface="Hammersmith One"/>
                <a:cs typeface="Hammersmith One"/>
                <a:sym typeface="Hammersmith One"/>
              </a:rPr>
              <a:t>We kindly ask all parents and carers to park considerably when dropping off or collecting children from school.</a:t>
            </a:r>
          </a:p>
          <a:p>
            <a:pPr algn="l">
              <a:lnSpc>
                <a:spcPts val="2428"/>
              </a:lnSpc>
            </a:pPr>
          </a:p>
          <a:p>
            <a:pPr algn="l">
              <a:lnSpc>
                <a:spcPts val="2428"/>
              </a:lnSpc>
            </a:pPr>
            <a:r>
              <a:rPr lang="en-US" sz="1734">
                <a:solidFill>
                  <a:srgbClr val="000001"/>
                </a:solidFill>
                <a:latin typeface="Hammersmith One"/>
                <a:ea typeface="Hammersmith One"/>
                <a:cs typeface="Hammersmith One"/>
                <a:sym typeface="Hammersmith One"/>
              </a:rPr>
              <a:t>Please do not park on the double yellow lines, across residents’ driveways, on pavements or in areas that restrict visibility for pedestrians and other road users. These measures are in place to keep our children safe, particularly during our busiest times of the day.</a:t>
            </a:r>
          </a:p>
          <a:p>
            <a:pPr algn="l">
              <a:lnSpc>
                <a:spcPts val="2428"/>
              </a:lnSpc>
            </a:pPr>
          </a:p>
          <a:p>
            <a:pPr algn="l">
              <a:lnSpc>
                <a:spcPts val="2428"/>
              </a:lnSpc>
            </a:pPr>
            <a:r>
              <a:rPr lang="en-US" sz="1734">
                <a:solidFill>
                  <a:srgbClr val="000001"/>
                </a:solidFill>
                <a:latin typeface="Hammersmith One"/>
                <a:ea typeface="Hammersmith One"/>
                <a:cs typeface="Hammersmith One"/>
                <a:sym typeface="Hammersmith One"/>
              </a:rPr>
              <a:t>Where possible, please walk to school or park a short distance away and complete the final part of your journey on foot.</a:t>
            </a:r>
          </a:p>
          <a:p>
            <a:pPr algn="l">
              <a:lnSpc>
                <a:spcPts val="2428"/>
              </a:lnSpc>
            </a:pPr>
          </a:p>
          <a:p>
            <a:pPr algn="l">
              <a:lnSpc>
                <a:spcPts val="2428"/>
              </a:lnSpc>
            </a:pPr>
            <a:r>
              <a:rPr lang="en-US" sz="1734">
                <a:solidFill>
                  <a:srgbClr val="000001"/>
                </a:solidFill>
                <a:latin typeface="Hammersmith One"/>
                <a:ea typeface="Hammersmith One"/>
                <a:cs typeface="Hammersmith One"/>
                <a:sym typeface="Hammersmith One"/>
              </a:rPr>
              <a:t>Thank you for your support in helping us create a safer environment for all members of our school community.</a:t>
            </a:r>
          </a:p>
        </p:txBody>
      </p:sp>
      <p:sp>
        <p:nvSpPr>
          <p:cNvPr name="TextBox 28" id="28"/>
          <p:cNvSpPr txBox="true"/>
          <p:nvPr/>
        </p:nvSpPr>
        <p:spPr>
          <a:xfrm rot="0">
            <a:off x="2636672" y="11511736"/>
            <a:ext cx="770534" cy="280697"/>
          </a:xfrm>
          <a:prstGeom prst="rect">
            <a:avLst/>
          </a:prstGeom>
        </p:spPr>
        <p:txBody>
          <a:bodyPr anchor="t" rtlCol="false" tIns="0" lIns="0" bIns="0" rIns="0">
            <a:spAutoFit/>
          </a:bodyPr>
          <a:lstStyle/>
          <a:p>
            <a:pPr algn="ctr">
              <a:lnSpc>
                <a:spcPts val="2378"/>
              </a:lnSpc>
            </a:pPr>
            <a:r>
              <a:rPr lang="en-US" sz="1698" spc="-50">
                <a:solidFill>
                  <a:srgbClr val="FFFFFF"/>
                </a:solidFill>
                <a:latin typeface="Hammersmith One"/>
                <a:ea typeface="Hammersmith One"/>
                <a:cs typeface="Hammersmith One"/>
                <a:sym typeface="Hammersmith One"/>
              </a:rPr>
              <a:t>Respect</a:t>
            </a:r>
          </a:p>
        </p:txBody>
      </p:sp>
      <p:sp>
        <p:nvSpPr>
          <p:cNvPr name="TextBox 29" id="29"/>
          <p:cNvSpPr txBox="true"/>
          <p:nvPr/>
        </p:nvSpPr>
        <p:spPr>
          <a:xfrm rot="0">
            <a:off x="11040313" y="11427654"/>
            <a:ext cx="192634" cy="480484"/>
          </a:xfrm>
          <a:prstGeom prst="rect">
            <a:avLst/>
          </a:prstGeom>
        </p:spPr>
        <p:txBody>
          <a:bodyPr anchor="t" rtlCol="false" tIns="0" lIns="0" bIns="0" rIns="0">
            <a:spAutoFit/>
          </a:bodyPr>
          <a:lstStyle/>
          <a:p>
            <a:pPr algn="ctr">
              <a:lnSpc>
                <a:spcPts val="3966"/>
              </a:lnSpc>
            </a:pPr>
            <a:r>
              <a:rPr lang="en-US" sz="2833">
                <a:solidFill>
                  <a:srgbClr val="266345"/>
                </a:solidFill>
                <a:latin typeface="Hammersmith One"/>
                <a:ea typeface="Hammersmith One"/>
                <a:cs typeface="Hammersmith One"/>
                <a:sym typeface="Hammersmith One"/>
              </a:rPr>
              <a:t>5</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2039600" cy="12039600"/>
          </a:xfrm>
          <a:custGeom>
            <a:avLst/>
            <a:gdLst/>
            <a:ahLst/>
            <a:cxnLst/>
            <a:rect r="r" b="b" t="t" l="l"/>
            <a:pathLst>
              <a:path h="12039600" w="12039600">
                <a:moveTo>
                  <a:pt x="0" y="0"/>
                </a:moveTo>
                <a:lnTo>
                  <a:pt x="12039600" y="0"/>
                </a:lnTo>
                <a:lnTo>
                  <a:pt x="12039600" y="12039600"/>
                </a:lnTo>
                <a:lnTo>
                  <a:pt x="0" y="12039600"/>
                </a:lnTo>
                <a:lnTo>
                  <a:pt x="0" y="0"/>
                </a:lnTo>
                <a:close/>
              </a:path>
            </a:pathLst>
          </a:custGeom>
          <a:blipFill>
            <a:blip r:embed="rId2"/>
            <a:stretch>
              <a:fillRect l="0" t="0" r="0" b="0"/>
            </a:stretch>
          </a:blipFill>
        </p:spPr>
      </p:sp>
      <p:sp>
        <p:nvSpPr>
          <p:cNvPr name="Freeform 3" id="3"/>
          <p:cNvSpPr/>
          <p:nvPr/>
        </p:nvSpPr>
        <p:spPr>
          <a:xfrm flipH="false" flipV="false" rot="0">
            <a:off x="0" y="0"/>
            <a:ext cx="12039600" cy="1695450"/>
          </a:xfrm>
          <a:custGeom>
            <a:avLst/>
            <a:gdLst/>
            <a:ahLst/>
            <a:cxnLst/>
            <a:rect r="r" b="b" t="t" l="l"/>
            <a:pathLst>
              <a:path h="1695450" w="12039600">
                <a:moveTo>
                  <a:pt x="0" y="0"/>
                </a:moveTo>
                <a:lnTo>
                  <a:pt x="12039600" y="0"/>
                </a:lnTo>
                <a:lnTo>
                  <a:pt x="12039600" y="1695450"/>
                </a:lnTo>
                <a:lnTo>
                  <a:pt x="0" y="1695450"/>
                </a:lnTo>
                <a:lnTo>
                  <a:pt x="0" y="0"/>
                </a:lnTo>
                <a:close/>
              </a:path>
            </a:pathLst>
          </a:custGeom>
          <a:blipFill>
            <a:blip r:embed="rId3"/>
            <a:stretch>
              <a:fillRect l="0" t="0" r="0" b="0"/>
            </a:stretch>
          </a:blipFill>
        </p:spPr>
      </p:sp>
      <p:sp>
        <p:nvSpPr>
          <p:cNvPr name="Freeform 4" id="4"/>
          <p:cNvSpPr/>
          <p:nvPr/>
        </p:nvSpPr>
        <p:spPr>
          <a:xfrm flipH="false" flipV="false" rot="0">
            <a:off x="371475" y="0"/>
            <a:ext cx="1133475" cy="1504950"/>
          </a:xfrm>
          <a:custGeom>
            <a:avLst/>
            <a:gdLst/>
            <a:ahLst/>
            <a:cxnLst/>
            <a:rect r="r" b="b" t="t" l="l"/>
            <a:pathLst>
              <a:path h="1504950" w="1133475">
                <a:moveTo>
                  <a:pt x="0" y="0"/>
                </a:moveTo>
                <a:lnTo>
                  <a:pt x="1133475" y="0"/>
                </a:lnTo>
                <a:lnTo>
                  <a:pt x="1133475" y="1504950"/>
                </a:lnTo>
                <a:lnTo>
                  <a:pt x="0" y="1504950"/>
                </a:lnTo>
                <a:lnTo>
                  <a:pt x="0" y="0"/>
                </a:lnTo>
                <a:close/>
              </a:path>
            </a:pathLst>
          </a:custGeom>
          <a:blipFill>
            <a:blip r:embed="rId4"/>
            <a:stretch>
              <a:fillRect l="0" t="0" r="0" b="0"/>
            </a:stretch>
          </a:blipFill>
        </p:spPr>
      </p:sp>
      <p:sp>
        <p:nvSpPr>
          <p:cNvPr name="Freeform 5" id="5"/>
          <p:cNvSpPr/>
          <p:nvPr/>
        </p:nvSpPr>
        <p:spPr>
          <a:xfrm flipH="false" flipV="false" rot="0">
            <a:off x="4886325" y="180975"/>
            <a:ext cx="2266950" cy="952500"/>
          </a:xfrm>
          <a:custGeom>
            <a:avLst/>
            <a:gdLst/>
            <a:ahLst/>
            <a:cxnLst/>
            <a:rect r="r" b="b" t="t" l="l"/>
            <a:pathLst>
              <a:path h="952500" w="2266950">
                <a:moveTo>
                  <a:pt x="0" y="0"/>
                </a:moveTo>
                <a:lnTo>
                  <a:pt x="2266950" y="0"/>
                </a:lnTo>
                <a:lnTo>
                  <a:pt x="2266950" y="952500"/>
                </a:lnTo>
                <a:lnTo>
                  <a:pt x="0" y="952500"/>
                </a:lnTo>
                <a:lnTo>
                  <a:pt x="0" y="0"/>
                </a:lnTo>
                <a:close/>
              </a:path>
            </a:pathLst>
          </a:custGeom>
          <a:blipFill>
            <a:blip r:embed="rId5"/>
            <a:stretch>
              <a:fillRect l="0" t="0" r="0" b="0"/>
            </a:stretch>
          </a:blipFill>
        </p:spPr>
      </p:sp>
      <p:sp>
        <p:nvSpPr>
          <p:cNvPr name="Freeform 6" id="6"/>
          <p:cNvSpPr/>
          <p:nvPr/>
        </p:nvSpPr>
        <p:spPr>
          <a:xfrm flipH="false" flipV="false" rot="0">
            <a:off x="6772275" y="180975"/>
            <a:ext cx="1133475" cy="1143000"/>
          </a:xfrm>
          <a:custGeom>
            <a:avLst/>
            <a:gdLst/>
            <a:ahLst/>
            <a:cxnLst/>
            <a:rect r="r" b="b" t="t" l="l"/>
            <a:pathLst>
              <a:path h="1143000" w="1133475">
                <a:moveTo>
                  <a:pt x="0" y="0"/>
                </a:moveTo>
                <a:lnTo>
                  <a:pt x="1133475" y="0"/>
                </a:lnTo>
                <a:lnTo>
                  <a:pt x="1133475" y="1143000"/>
                </a:lnTo>
                <a:lnTo>
                  <a:pt x="0" y="1143000"/>
                </a:lnTo>
                <a:lnTo>
                  <a:pt x="0" y="0"/>
                </a:lnTo>
                <a:close/>
              </a:path>
            </a:pathLst>
          </a:custGeom>
          <a:blipFill>
            <a:blip r:embed="rId6"/>
            <a:stretch>
              <a:fillRect l="0" t="0" r="0" b="0"/>
            </a:stretch>
          </a:blipFill>
        </p:spPr>
      </p:sp>
      <p:sp>
        <p:nvSpPr>
          <p:cNvPr name="Freeform 7" id="7"/>
          <p:cNvSpPr/>
          <p:nvPr/>
        </p:nvSpPr>
        <p:spPr>
          <a:xfrm flipH="false" flipV="false" rot="0">
            <a:off x="7705725" y="0"/>
            <a:ext cx="2266950" cy="1504950"/>
          </a:xfrm>
          <a:custGeom>
            <a:avLst/>
            <a:gdLst/>
            <a:ahLst/>
            <a:cxnLst/>
            <a:rect r="r" b="b" t="t" l="l"/>
            <a:pathLst>
              <a:path h="1504950" w="2266950">
                <a:moveTo>
                  <a:pt x="0" y="0"/>
                </a:moveTo>
                <a:lnTo>
                  <a:pt x="2266950" y="0"/>
                </a:lnTo>
                <a:lnTo>
                  <a:pt x="2266950" y="1504950"/>
                </a:lnTo>
                <a:lnTo>
                  <a:pt x="0" y="1504950"/>
                </a:lnTo>
                <a:lnTo>
                  <a:pt x="0" y="0"/>
                </a:lnTo>
                <a:close/>
              </a:path>
            </a:pathLst>
          </a:custGeom>
          <a:blipFill>
            <a:blip r:embed="rId7"/>
            <a:stretch>
              <a:fillRect l="0" t="0" r="0" b="0"/>
            </a:stretch>
          </a:blipFill>
        </p:spPr>
      </p:sp>
      <p:sp>
        <p:nvSpPr>
          <p:cNvPr name="Freeform 8" id="8"/>
          <p:cNvSpPr/>
          <p:nvPr/>
        </p:nvSpPr>
        <p:spPr>
          <a:xfrm flipH="false" flipV="false" rot="0">
            <a:off x="9963150" y="0"/>
            <a:ext cx="1895475" cy="1504950"/>
          </a:xfrm>
          <a:custGeom>
            <a:avLst/>
            <a:gdLst/>
            <a:ahLst/>
            <a:cxnLst/>
            <a:rect r="r" b="b" t="t" l="l"/>
            <a:pathLst>
              <a:path h="1504950" w="1895475">
                <a:moveTo>
                  <a:pt x="0" y="0"/>
                </a:moveTo>
                <a:lnTo>
                  <a:pt x="1895475" y="0"/>
                </a:lnTo>
                <a:lnTo>
                  <a:pt x="1895475" y="1504950"/>
                </a:lnTo>
                <a:lnTo>
                  <a:pt x="0" y="1504950"/>
                </a:lnTo>
                <a:lnTo>
                  <a:pt x="0" y="0"/>
                </a:lnTo>
                <a:close/>
              </a:path>
            </a:pathLst>
          </a:custGeom>
          <a:blipFill>
            <a:blip r:embed="rId8"/>
            <a:stretch>
              <a:fillRect l="0" t="0" r="0" b="0"/>
            </a:stretch>
          </a:blipFill>
        </p:spPr>
      </p:sp>
      <p:sp>
        <p:nvSpPr>
          <p:cNvPr name="Freeform 9" id="9"/>
          <p:cNvSpPr/>
          <p:nvPr/>
        </p:nvSpPr>
        <p:spPr>
          <a:xfrm flipH="false" flipV="false" rot="0">
            <a:off x="933450" y="1876425"/>
            <a:ext cx="10172700" cy="1323975"/>
          </a:xfrm>
          <a:custGeom>
            <a:avLst/>
            <a:gdLst/>
            <a:ahLst/>
            <a:cxnLst/>
            <a:rect r="r" b="b" t="t" l="l"/>
            <a:pathLst>
              <a:path h="1323975" w="10172700">
                <a:moveTo>
                  <a:pt x="0" y="0"/>
                </a:moveTo>
                <a:lnTo>
                  <a:pt x="10172700" y="0"/>
                </a:lnTo>
                <a:lnTo>
                  <a:pt x="10172700" y="1323975"/>
                </a:lnTo>
                <a:lnTo>
                  <a:pt x="0" y="1323975"/>
                </a:lnTo>
                <a:lnTo>
                  <a:pt x="0" y="0"/>
                </a:lnTo>
                <a:close/>
              </a:path>
            </a:pathLst>
          </a:custGeom>
          <a:blipFill>
            <a:blip r:embed="rId9"/>
            <a:stretch>
              <a:fillRect l="0" t="0" r="0" b="0"/>
            </a:stretch>
          </a:blipFill>
        </p:spPr>
      </p:sp>
      <p:sp>
        <p:nvSpPr>
          <p:cNvPr name="Freeform 10" id="10"/>
          <p:cNvSpPr/>
          <p:nvPr/>
        </p:nvSpPr>
        <p:spPr>
          <a:xfrm flipH="false" flipV="false" rot="0">
            <a:off x="1123950" y="1685925"/>
            <a:ext cx="1133475" cy="1514475"/>
          </a:xfrm>
          <a:custGeom>
            <a:avLst/>
            <a:gdLst/>
            <a:ahLst/>
            <a:cxnLst/>
            <a:rect r="r" b="b" t="t" l="l"/>
            <a:pathLst>
              <a:path h="1514475" w="1133475">
                <a:moveTo>
                  <a:pt x="0" y="0"/>
                </a:moveTo>
                <a:lnTo>
                  <a:pt x="1133475" y="0"/>
                </a:lnTo>
                <a:lnTo>
                  <a:pt x="1133475" y="1514475"/>
                </a:lnTo>
                <a:lnTo>
                  <a:pt x="0" y="1514475"/>
                </a:lnTo>
                <a:lnTo>
                  <a:pt x="0" y="0"/>
                </a:lnTo>
                <a:close/>
              </a:path>
            </a:pathLst>
          </a:custGeom>
          <a:blipFill>
            <a:blip r:embed="rId10"/>
            <a:stretch>
              <a:fillRect l="0" t="0" r="0" b="0"/>
            </a:stretch>
          </a:blipFill>
        </p:spPr>
      </p:sp>
      <p:sp>
        <p:nvSpPr>
          <p:cNvPr name="TextBox 11" id="11"/>
          <p:cNvSpPr txBox="true"/>
          <p:nvPr/>
        </p:nvSpPr>
        <p:spPr>
          <a:xfrm rot="0">
            <a:off x="2588514" y="1747784"/>
            <a:ext cx="7295998" cy="1230585"/>
          </a:xfrm>
          <a:prstGeom prst="rect">
            <a:avLst/>
          </a:prstGeom>
        </p:spPr>
        <p:txBody>
          <a:bodyPr anchor="t" rtlCol="false" tIns="0" lIns="0" bIns="0" rIns="0">
            <a:spAutoFit/>
          </a:bodyPr>
          <a:lstStyle/>
          <a:p>
            <a:pPr algn="ctr">
              <a:lnSpc>
                <a:spcPts val="9872"/>
              </a:lnSpc>
            </a:pPr>
            <a:r>
              <a:rPr lang="en-US" sz="7051" b="true">
                <a:solidFill>
                  <a:srgbClr val="004225"/>
                </a:solidFill>
                <a:latin typeface="Ubuntu Bold"/>
                <a:ea typeface="Ubuntu Bold"/>
                <a:cs typeface="Ubuntu Bold"/>
                <a:sym typeface="Ubuntu Bold"/>
              </a:rPr>
              <a:t>Family Organiser</a:t>
            </a:r>
          </a:p>
        </p:txBody>
      </p:sp>
      <p:sp>
        <p:nvSpPr>
          <p:cNvPr name="Freeform 12" id="12"/>
          <p:cNvSpPr/>
          <p:nvPr/>
        </p:nvSpPr>
        <p:spPr>
          <a:xfrm flipH="false" flipV="false" rot="0">
            <a:off x="9963150" y="1876425"/>
            <a:ext cx="1143000" cy="1133475"/>
          </a:xfrm>
          <a:custGeom>
            <a:avLst/>
            <a:gdLst/>
            <a:ahLst/>
            <a:cxnLst/>
            <a:rect r="r" b="b" t="t" l="l"/>
            <a:pathLst>
              <a:path h="1133475" w="1143000">
                <a:moveTo>
                  <a:pt x="0" y="0"/>
                </a:moveTo>
                <a:lnTo>
                  <a:pt x="1143000" y="0"/>
                </a:lnTo>
                <a:lnTo>
                  <a:pt x="1143000" y="1133475"/>
                </a:lnTo>
                <a:lnTo>
                  <a:pt x="0" y="1133475"/>
                </a:lnTo>
                <a:lnTo>
                  <a:pt x="0" y="0"/>
                </a:lnTo>
                <a:close/>
              </a:path>
            </a:pathLst>
          </a:custGeom>
          <a:blipFill>
            <a:blip r:embed="rId11"/>
            <a:stretch>
              <a:fillRect l="0" t="0" r="0" b="0"/>
            </a:stretch>
          </a:blipFill>
        </p:spPr>
      </p:sp>
      <p:sp>
        <p:nvSpPr>
          <p:cNvPr name="Freeform 13" id="13"/>
          <p:cNvSpPr/>
          <p:nvPr/>
        </p:nvSpPr>
        <p:spPr>
          <a:xfrm flipH="false" flipV="false" rot="0">
            <a:off x="561975" y="3190875"/>
            <a:ext cx="5838825" cy="6591300"/>
          </a:xfrm>
          <a:custGeom>
            <a:avLst/>
            <a:gdLst/>
            <a:ahLst/>
            <a:cxnLst/>
            <a:rect r="r" b="b" t="t" l="l"/>
            <a:pathLst>
              <a:path h="6591300" w="5838825">
                <a:moveTo>
                  <a:pt x="0" y="0"/>
                </a:moveTo>
                <a:lnTo>
                  <a:pt x="5838825" y="0"/>
                </a:lnTo>
                <a:lnTo>
                  <a:pt x="5838825" y="6591300"/>
                </a:lnTo>
                <a:lnTo>
                  <a:pt x="0" y="6591300"/>
                </a:lnTo>
                <a:lnTo>
                  <a:pt x="0" y="0"/>
                </a:lnTo>
                <a:close/>
              </a:path>
            </a:pathLst>
          </a:custGeom>
          <a:blipFill>
            <a:blip r:embed="rId12"/>
            <a:stretch>
              <a:fillRect l="0" t="0" r="0" b="0"/>
            </a:stretch>
          </a:blipFill>
        </p:spPr>
      </p:sp>
      <p:sp>
        <p:nvSpPr>
          <p:cNvPr name="TextBox 14" id="14"/>
          <p:cNvSpPr txBox="true"/>
          <p:nvPr/>
        </p:nvSpPr>
        <p:spPr>
          <a:xfrm rot="0">
            <a:off x="2046732" y="4255974"/>
            <a:ext cx="3082138" cy="932661"/>
          </a:xfrm>
          <a:prstGeom prst="rect">
            <a:avLst/>
          </a:prstGeom>
        </p:spPr>
        <p:txBody>
          <a:bodyPr anchor="t" rtlCol="false" tIns="0" lIns="0" bIns="0" rIns="0">
            <a:spAutoFit/>
          </a:bodyPr>
          <a:lstStyle/>
          <a:p>
            <a:pPr algn="l">
              <a:lnSpc>
                <a:spcPts val="3718"/>
              </a:lnSpc>
            </a:pPr>
            <a:r>
              <a:rPr lang="en-US" sz="2656" b="true">
                <a:solidFill>
                  <a:srgbClr val="004225"/>
                </a:solidFill>
                <a:latin typeface="Ubuntu Bold"/>
                <a:ea typeface="Ubuntu Bold"/>
                <a:cs typeface="Ubuntu Bold"/>
                <a:sym typeface="Ubuntu Bold"/>
              </a:rPr>
              <a:t>Thank you for your continued support.</a:t>
            </a:r>
          </a:p>
        </p:txBody>
      </p:sp>
      <p:sp>
        <p:nvSpPr>
          <p:cNvPr name="TextBox 15" id="15"/>
          <p:cNvSpPr txBox="true"/>
          <p:nvPr/>
        </p:nvSpPr>
        <p:spPr>
          <a:xfrm rot="0">
            <a:off x="2046732" y="5808120"/>
            <a:ext cx="1902257" cy="440963"/>
          </a:xfrm>
          <a:prstGeom prst="rect">
            <a:avLst/>
          </a:prstGeom>
        </p:spPr>
        <p:txBody>
          <a:bodyPr anchor="t" rtlCol="false" tIns="0" lIns="0" bIns="0" rIns="0">
            <a:spAutoFit/>
          </a:bodyPr>
          <a:lstStyle/>
          <a:p>
            <a:pPr algn="l">
              <a:lnSpc>
                <a:spcPts val="3519"/>
              </a:lnSpc>
            </a:pPr>
            <a:r>
              <a:rPr lang="en-US" sz="2514" b="true">
                <a:solidFill>
                  <a:srgbClr val="004225"/>
                </a:solidFill>
                <a:latin typeface="Ubuntu Bold"/>
                <a:ea typeface="Ubuntu Bold"/>
                <a:cs typeface="Ubuntu Bold"/>
                <a:sym typeface="Ubuntu Bold"/>
              </a:rPr>
              <a:t>Best wishes,</a:t>
            </a:r>
          </a:p>
        </p:txBody>
      </p:sp>
      <p:sp>
        <p:nvSpPr>
          <p:cNvPr name="TextBox 16" id="16"/>
          <p:cNvSpPr txBox="true"/>
          <p:nvPr/>
        </p:nvSpPr>
        <p:spPr>
          <a:xfrm rot="0">
            <a:off x="2046732" y="6402415"/>
            <a:ext cx="2359762" cy="911855"/>
          </a:xfrm>
          <a:prstGeom prst="rect">
            <a:avLst/>
          </a:prstGeom>
        </p:spPr>
        <p:txBody>
          <a:bodyPr anchor="t" rtlCol="false" tIns="0" lIns="0" bIns="0" rIns="0">
            <a:spAutoFit/>
          </a:bodyPr>
          <a:lstStyle/>
          <a:p>
            <a:pPr algn="l">
              <a:lnSpc>
                <a:spcPts val="7490"/>
              </a:lnSpc>
            </a:pPr>
            <a:r>
              <a:rPr lang="en-US" sz="5350" b="true">
                <a:solidFill>
                  <a:srgbClr val="004225"/>
                </a:solidFill>
                <a:latin typeface="Dancing Script Bold"/>
                <a:ea typeface="Dancing Script Bold"/>
                <a:cs typeface="Dancing Script Bold"/>
                <a:sym typeface="Dancing Script Bold"/>
              </a:rPr>
              <a:t>E. Anstee</a:t>
            </a:r>
          </a:p>
        </p:txBody>
      </p:sp>
      <p:sp>
        <p:nvSpPr>
          <p:cNvPr name="TextBox 17" id="17"/>
          <p:cNvSpPr txBox="true"/>
          <p:nvPr/>
        </p:nvSpPr>
        <p:spPr>
          <a:xfrm rot="0">
            <a:off x="1998574" y="7554464"/>
            <a:ext cx="3491484" cy="897262"/>
          </a:xfrm>
          <a:prstGeom prst="rect">
            <a:avLst/>
          </a:prstGeom>
        </p:spPr>
        <p:txBody>
          <a:bodyPr anchor="t" rtlCol="false" tIns="0" lIns="0" bIns="0" rIns="0">
            <a:spAutoFit/>
          </a:bodyPr>
          <a:lstStyle/>
          <a:p>
            <a:pPr algn="l">
              <a:lnSpc>
                <a:spcPts val="3569"/>
              </a:lnSpc>
            </a:pPr>
            <a:r>
              <a:rPr lang="en-US" sz="2549" b="true">
                <a:solidFill>
                  <a:srgbClr val="004225"/>
                </a:solidFill>
                <a:latin typeface="Ubuntu Bold"/>
                <a:ea typeface="Ubuntu Bold"/>
                <a:cs typeface="Ubuntu Bold"/>
                <a:sym typeface="Ubuntu Bold"/>
              </a:rPr>
              <a:t>Headteacher Treorchy Primary School</a:t>
            </a:r>
          </a:p>
        </p:txBody>
      </p:sp>
      <p:sp>
        <p:nvSpPr>
          <p:cNvPr name="Freeform 18" id="18"/>
          <p:cNvSpPr/>
          <p:nvPr/>
        </p:nvSpPr>
        <p:spPr>
          <a:xfrm flipH="false" flipV="false" rot="0">
            <a:off x="4886325" y="8458200"/>
            <a:ext cx="1133475" cy="952500"/>
          </a:xfrm>
          <a:custGeom>
            <a:avLst/>
            <a:gdLst/>
            <a:ahLst/>
            <a:cxnLst/>
            <a:rect r="r" b="b" t="t" l="l"/>
            <a:pathLst>
              <a:path h="952500" w="1133475">
                <a:moveTo>
                  <a:pt x="0" y="0"/>
                </a:moveTo>
                <a:lnTo>
                  <a:pt x="1133475" y="0"/>
                </a:lnTo>
                <a:lnTo>
                  <a:pt x="1133475" y="952500"/>
                </a:lnTo>
                <a:lnTo>
                  <a:pt x="0" y="952500"/>
                </a:lnTo>
                <a:lnTo>
                  <a:pt x="0" y="0"/>
                </a:lnTo>
                <a:close/>
              </a:path>
            </a:pathLst>
          </a:custGeom>
          <a:blipFill>
            <a:blip r:embed="rId13"/>
            <a:stretch>
              <a:fillRect l="0" t="0" r="0" b="0"/>
            </a:stretch>
          </a:blipFill>
        </p:spPr>
      </p:sp>
      <p:sp>
        <p:nvSpPr>
          <p:cNvPr name="Freeform 19" id="19"/>
          <p:cNvSpPr/>
          <p:nvPr/>
        </p:nvSpPr>
        <p:spPr>
          <a:xfrm flipH="false" flipV="false" rot="0">
            <a:off x="6200775" y="3190875"/>
            <a:ext cx="5657850" cy="6591300"/>
          </a:xfrm>
          <a:custGeom>
            <a:avLst/>
            <a:gdLst/>
            <a:ahLst/>
            <a:cxnLst/>
            <a:rect r="r" b="b" t="t" l="l"/>
            <a:pathLst>
              <a:path h="6591300" w="5657850">
                <a:moveTo>
                  <a:pt x="0" y="0"/>
                </a:moveTo>
                <a:lnTo>
                  <a:pt x="5657850" y="0"/>
                </a:lnTo>
                <a:lnTo>
                  <a:pt x="5657850" y="6591300"/>
                </a:lnTo>
                <a:lnTo>
                  <a:pt x="0" y="6591300"/>
                </a:lnTo>
                <a:lnTo>
                  <a:pt x="0" y="0"/>
                </a:lnTo>
                <a:close/>
              </a:path>
            </a:pathLst>
          </a:custGeom>
          <a:blipFill>
            <a:blip r:embed="rId14"/>
            <a:stretch>
              <a:fillRect l="0" t="0" r="0" b="0"/>
            </a:stretch>
          </a:blipFill>
        </p:spPr>
      </p:sp>
      <p:sp>
        <p:nvSpPr>
          <p:cNvPr name="Freeform 20" id="20"/>
          <p:cNvSpPr/>
          <p:nvPr/>
        </p:nvSpPr>
        <p:spPr>
          <a:xfrm flipH="false" flipV="false" rot="0">
            <a:off x="10344150" y="3381375"/>
            <a:ext cx="1133475" cy="1133475"/>
          </a:xfrm>
          <a:custGeom>
            <a:avLst/>
            <a:gdLst/>
            <a:ahLst/>
            <a:cxnLst/>
            <a:rect r="r" b="b" t="t" l="l"/>
            <a:pathLst>
              <a:path h="1133475" w="1133475">
                <a:moveTo>
                  <a:pt x="0" y="0"/>
                </a:moveTo>
                <a:lnTo>
                  <a:pt x="1133475" y="0"/>
                </a:lnTo>
                <a:lnTo>
                  <a:pt x="1133475" y="1133475"/>
                </a:lnTo>
                <a:lnTo>
                  <a:pt x="0" y="1133475"/>
                </a:lnTo>
                <a:lnTo>
                  <a:pt x="0" y="0"/>
                </a:lnTo>
                <a:close/>
              </a:path>
            </a:pathLst>
          </a:custGeom>
          <a:blipFill>
            <a:blip r:embed="rId15"/>
            <a:stretch>
              <a:fillRect l="0" t="0" r="0" b="0"/>
            </a:stretch>
          </a:blipFill>
        </p:spPr>
      </p:sp>
      <p:sp>
        <p:nvSpPr>
          <p:cNvPr name="Freeform 21" id="21"/>
          <p:cNvSpPr/>
          <p:nvPr/>
        </p:nvSpPr>
        <p:spPr>
          <a:xfrm flipH="false" flipV="false" rot="0">
            <a:off x="6200775" y="5448300"/>
            <a:ext cx="1704975" cy="4333875"/>
          </a:xfrm>
          <a:custGeom>
            <a:avLst/>
            <a:gdLst/>
            <a:ahLst/>
            <a:cxnLst/>
            <a:rect r="r" b="b" t="t" l="l"/>
            <a:pathLst>
              <a:path h="4333875" w="1704975">
                <a:moveTo>
                  <a:pt x="0" y="0"/>
                </a:moveTo>
                <a:lnTo>
                  <a:pt x="1704975" y="0"/>
                </a:lnTo>
                <a:lnTo>
                  <a:pt x="1704975" y="4333875"/>
                </a:lnTo>
                <a:lnTo>
                  <a:pt x="0" y="4333875"/>
                </a:lnTo>
                <a:lnTo>
                  <a:pt x="0" y="0"/>
                </a:lnTo>
                <a:close/>
              </a:path>
            </a:pathLst>
          </a:custGeom>
          <a:blipFill>
            <a:blip r:embed="rId16"/>
            <a:stretch>
              <a:fillRect l="0" t="0" r="0" b="0"/>
            </a:stretch>
          </a:blipFill>
        </p:spPr>
      </p:sp>
      <p:sp>
        <p:nvSpPr>
          <p:cNvPr name="Freeform 22" id="22"/>
          <p:cNvSpPr/>
          <p:nvPr/>
        </p:nvSpPr>
        <p:spPr>
          <a:xfrm flipH="false" flipV="false" rot="0">
            <a:off x="7334250" y="6391275"/>
            <a:ext cx="1695450" cy="3390900"/>
          </a:xfrm>
          <a:custGeom>
            <a:avLst/>
            <a:gdLst/>
            <a:ahLst/>
            <a:cxnLst/>
            <a:rect r="r" b="b" t="t" l="l"/>
            <a:pathLst>
              <a:path h="3390900" w="1695450">
                <a:moveTo>
                  <a:pt x="0" y="0"/>
                </a:moveTo>
                <a:lnTo>
                  <a:pt x="1695450" y="0"/>
                </a:lnTo>
                <a:lnTo>
                  <a:pt x="1695450" y="3390900"/>
                </a:lnTo>
                <a:lnTo>
                  <a:pt x="0" y="3390900"/>
                </a:lnTo>
                <a:lnTo>
                  <a:pt x="0" y="0"/>
                </a:lnTo>
                <a:close/>
              </a:path>
            </a:pathLst>
          </a:custGeom>
          <a:blipFill>
            <a:blip r:embed="rId17"/>
            <a:stretch>
              <a:fillRect l="0" t="0" r="0" b="0"/>
            </a:stretch>
          </a:blipFill>
        </p:spPr>
      </p:sp>
      <p:sp>
        <p:nvSpPr>
          <p:cNvPr name="Freeform 23" id="23"/>
          <p:cNvSpPr/>
          <p:nvPr/>
        </p:nvSpPr>
        <p:spPr>
          <a:xfrm flipH="false" flipV="false" rot="0">
            <a:off x="9029700" y="6391275"/>
            <a:ext cx="1504950" cy="3390900"/>
          </a:xfrm>
          <a:custGeom>
            <a:avLst/>
            <a:gdLst/>
            <a:ahLst/>
            <a:cxnLst/>
            <a:rect r="r" b="b" t="t" l="l"/>
            <a:pathLst>
              <a:path h="3390900" w="1504950">
                <a:moveTo>
                  <a:pt x="0" y="0"/>
                </a:moveTo>
                <a:lnTo>
                  <a:pt x="1504950" y="0"/>
                </a:lnTo>
                <a:lnTo>
                  <a:pt x="1504950" y="3390900"/>
                </a:lnTo>
                <a:lnTo>
                  <a:pt x="0" y="3390900"/>
                </a:lnTo>
                <a:lnTo>
                  <a:pt x="0" y="0"/>
                </a:lnTo>
                <a:close/>
              </a:path>
            </a:pathLst>
          </a:custGeom>
          <a:blipFill>
            <a:blip r:embed="rId18"/>
            <a:stretch>
              <a:fillRect l="0" t="0" r="0" b="0"/>
            </a:stretch>
          </a:blipFill>
        </p:spPr>
      </p:sp>
      <p:sp>
        <p:nvSpPr>
          <p:cNvPr name="Freeform 24" id="24"/>
          <p:cNvSpPr/>
          <p:nvPr/>
        </p:nvSpPr>
        <p:spPr>
          <a:xfrm flipH="false" flipV="false" rot="0">
            <a:off x="9591675" y="4886325"/>
            <a:ext cx="2266950" cy="4895850"/>
          </a:xfrm>
          <a:custGeom>
            <a:avLst/>
            <a:gdLst/>
            <a:ahLst/>
            <a:cxnLst/>
            <a:rect r="r" b="b" t="t" l="l"/>
            <a:pathLst>
              <a:path h="4895850" w="2266950">
                <a:moveTo>
                  <a:pt x="0" y="0"/>
                </a:moveTo>
                <a:lnTo>
                  <a:pt x="2266950" y="0"/>
                </a:lnTo>
                <a:lnTo>
                  <a:pt x="2266950" y="4895850"/>
                </a:lnTo>
                <a:lnTo>
                  <a:pt x="0" y="4895850"/>
                </a:lnTo>
                <a:lnTo>
                  <a:pt x="0" y="0"/>
                </a:lnTo>
                <a:close/>
              </a:path>
            </a:pathLst>
          </a:custGeom>
          <a:blipFill>
            <a:blip r:embed="rId19"/>
            <a:stretch>
              <a:fillRect l="0" t="0" r="0" b="0"/>
            </a:stretch>
          </a:blipFill>
        </p:spPr>
      </p:sp>
      <p:sp>
        <p:nvSpPr>
          <p:cNvPr name="Freeform 25" id="25"/>
          <p:cNvSpPr/>
          <p:nvPr/>
        </p:nvSpPr>
        <p:spPr>
          <a:xfrm flipH="false" flipV="false" rot="0">
            <a:off x="561975" y="9782175"/>
            <a:ext cx="11296650" cy="1885950"/>
          </a:xfrm>
          <a:custGeom>
            <a:avLst/>
            <a:gdLst/>
            <a:ahLst/>
            <a:cxnLst/>
            <a:rect r="r" b="b" t="t" l="l"/>
            <a:pathLst>
              <a:path h="1885950" w="11296650">
                <a:moveTo>
                  <a:pt x="0" y="0"/>
                </a:moveTo>
                <a:lnTo>
                  <a:pt x="11296650" y="0"/>
                </a:lnTo>
                <a:lnTo>
                  <a:pt x="11296650" y="1885950"/>
                </a:lnTo>
                <a:lnTo>
                  <a:pt x="0" y="1885950"/>
                </a:lnTo>
                <a:lnTo>
                  <a:pt x="0" y="0"/>
                </a:lnTo>
                <a:close/>
              </a:path>
            </a:pathLst>
          </a:custGeom>
          <a:blipFill>
            <a:blip r:embed="rId20"/>
            <a:stretch>
              <a:fillRect l="0" t="0" r="0" b="0"/>
            </a:stretch>
          </a:blipFill>
        </p:spPr>
      </p:sp>
      <p:sp>
        <p:nvSpPr>
          <p:cNvPr name="Freeform 26" id="26"/>
          <p:cNvSpPr/>
          <p:nvPr/>
        </p:nvSpPr>
        <p:spPr>
          <a:xfrm flipH="false" flipV="false" rot="0">
            <a:off x="933450" y="10153650"/>
            <a:ext cx="2076450" cy="1323975"/>
          </a:xfrm>
          <a:custGeom>
            <a:avLst/>
            <a:gdLst/>
            <a:ahLst/>
            <a:cxnLst/>
            <a:rect r="r" b="b" t="t" l="l"/>
            <a:pathLst>
              <a:path h="1323975" w="2076450">
                <a:moveTo>
                  <a:pt x="0" y="0"/>
                </a:moveTo>
                <a:lnTo>
                  <a:pt x="2076450" y="0"/>
                </a:lnTo>
                <a:lnTo>
                  <a:pt x="2076450" y="1323975"/>
                </a:lnTo>
                <a:lnTo>
                  <a:pt x="0" y="1323975"/>
                </a:lnTo>
                <a:lnTo>
                  <a:pt x="0" y="0"/>
                </a:lnTo>
                <a:close/>
              </a:path>
            </a:pathLst>
          </a:custGeom>
          <a:blipFill>
            <a:blip r:embed="rId21"/>
            <a:stretch>
              <a:fillRect l="0" t="0" r="0" b="0"/>
            </a:stretch>
          </a:blipFill>
        </p:spPr>
      </p:sp>
      <p:sp>
        <p:nvSpPr>
          <p:cNvPr name="Freeform 27" id="27"/>
          <p:cNvSpPr/>
          <p:nvPr/>
        </p:nvSpPr>
        <p:spPr>
          <a:xfrm flipH="false" flipV="false" rot="0">
            <a:off x="2438400" y="9782175"/>
            <a:ext cx="1143000" cy="752475"/>
          </a:xfrm>
          <a:custGeom>
            <a:avLst/>
            <a:gdLst/>
            <a:ahLst/>
            <a:cxnLst/>
            <a:rect r="r" b="b" t="t" l="l"/>
            <a:pathLst>
              <a:path h="752475" w="1143000">
                <a:moveTo>
                  <a:pt x="0" y="0"/>
                </a:moveTo>
                <a:lnTo>
                  <a:pt x="1143000" y="0"/>
                </a:lnTo>
                <a:lnTo>
                  <a:pt x="1143000" y="752475"/>
                </a:lnTo>
                <a:lnTo>
                  <a:pt x="0" y="752475"/>
                </a:lnTo>
                <a:lnTo>
                  <a:pt x="0" y="0"/>
                </a:lnTo>
                <a:close/>
              </a:path>
            </a:pathLst>
          </a:custGeom>
          <a:blipFill>
            <a:blip r:embed="rId22"/>
            <a:stretch>
              <a:fillRect l="0" t="0" r="0" b="0"/>
            </a:stretch>
          </a:blipFill>
        </p:spPr>
      </p:sp>
      <p:sp>
        <p:nvSpPr>
          <p:cNvPr name="TextBox 28" id="28"/>
          <p:cNvSpPr txBox="true"/>
          <p:nvPr/>
        </p:nvSpPr>
        <p:spPr>
          <a:xfrm rot="0">
            <a:off x="3948989" y="10070469"/>
            <a:ext cx="4936236" cy="1265471"/>
          </a:xfrm>
          <a:prstGeom prst="rect">
            <a:avLst/>
          </a:prstGeom>
        </p:spPr>
        <p:txBody>
          <a:bodyPr anchor="t" rtlCol="false" tIns="0" lIns="0" bIns="0" rIns="0">
            <a:spAutoFit/>
          </a:bodyPr>
          <a:lstStyle/>
          <a:p>
            <a:pPr algn="l">
              <a:lnSpc>
                <a:spcPts val="4929"/>
              </a:lnSpc>
            </a:pPr>
            <a:r>
              <a:rPr lang="en-US" sz="4286" b="true">
                <a:solidFill>
                  <a:srgbClr val="004225"/>
                </a:solidFill>
                <a:latin typeface="Ubuntu Bold"/>
                <a:ea typeface="Ubuntu Bold"/>
                <a:cs typeface="Ubuntu Bold"/>
                <a:sym typeface="Ubuntu Bold"/>
              </a:rPr>
              <a:t>Together we learn, grow and succeed.</a:t>
            </a:r>
          </a:p>
        </p:txBody>
      </p:sp>
      <p:sp>
        <p:nvSpPr>
          <p:cNvPr name="Freeform 29" id="29"/>
          <p:cNvSpPr/>
          <p:nvPr/>
        </p:nvSpPr>
        <p:spPr>
          <a:xfrm flipH="false" flipV="false" rot="0">
            <a:off x="9029700" y="10153650"/>
            <a:ext cx="1133475" cy="952500"/>
          </a:xfrm>
          <a:custGeom>
            <a:avLst/>
            <a:gdLst/>
            <a:ahLst/>
            <a:cxnLst/>
            <a:rect r="r" b="b" t="t" l="l"/>
            <a:pathLst>
              <a:path h="952500" w="1133475">
                <a:moveTo>
                  <a:pt x="0" y="0"/>
                </a:moveTo>
                <a:lnTo>
                  <a:pt x="1133475" y="0"/>
                </a:lnTo>
                <a:lnTo>
                  <a:pt x="1133475" y="952500"/>
                </a:lnTo>
                <a:lnTo>
                  <a:pt x="0" y="952500"/>
                </a:lnTo>
                <a:lnTo>
                  <a:pt x="0" y="0"/>
                </a:lnTo>
                <a:close/>
              </a:path>
            </a:pathLst>
          </a:custGeom>
          <a:blipFill>
            <a:blip r:embed="rId23"/>
            <a:stretch>
              <a:fillRect l="0" t="0" r="0" b="0"/>
            </a:stretch>
          </a:blipFill>
        </p:spPr>
      </p:sp>
      <p:sp>
        <p:nvSpPr>
          <p:cNvPr name="Freeform 30" id="30"/>
          <p:cNvSpPr/>
          <p:nvPr/>
        </p:nvSpPr>
        <p:spPr>
          <a:xfrm flipH="false" flipV="false" rot="0">
            <a:off x="10153650" y="9782175"/>
            <a:ext cx="1133475" cy="1695450"/>
          </a:xfrm>
          <a:custGeom>
            <a:avLst/>
            <a:gdLst/>
            <a:ahLst/>
            <a:cxnLst/>
            <a:rect r="r" b="b" t="t" l="l"/>
            <a:pathLst>
              <a:path h="1695450" w="1133475">
                <a:moveTo>
                  <a:pt x="0" y="0"/>
                </a:moveTo>
                <a:lnTo>
                  <a:pt x="1133475" y="0"/>
                </a:lnTo>
                <a:lnTo>
                  <a:pt x="1133475" y="1695450"/>
                </a:lnTo>
                <a:lnTo>
                  <a:pt x="0" y="1695450"/>
                </a:lnTo>
                <a:lnTo>
                  <a:pt x="0" y="0"/>
                </a:lnTo>
                <a:close/>
              </a:path>
            </a:pathLst>
          </a:custGeom>
          <a:blipFill>
            <a:blip r:embed="rId24"/>
            <a:stretch>
              <a:fillRect l="0" t="0" r="0" b="0"/>
            </a:stretch>
          </a:blipFill>
        </p:spPr>
      </p:sp>
      <p:sp>
        <p:nvSpPr>
          <p:cNvPr name="Freeform 31" id="31"/>
          <p:cNvSpPr/>
          <p:nvPr/>
        </p:nvSpPr>
        <p:spPr>
          <a:xfrm flipH="false" flipV="false" rot="0">
            <a:off x="0" y="11096625"/>
            <a:ext cx="12039600" cy="942975"/>
          </a:xfrm>
          <a:custGeom>
            <a:avLst/>
            <a:gdLst/>
            <a:ahLst/>
            <a:cxnLst/>
            <a:rect r="r" b="b" t="t" l="l"/>
            <a:pathLst>
              <a:path h="942975" w="12039600">
                <a:moveTo>
                  <a:pt x="0" y="0"/>
                </a:moveTo>
                <a:lnTo>
                  <a:pt x="12039600" y="0"/>
                </a:lnTo>
                <a:lnTo>
                  <a:pt x="12039600" y="942975"/>
                </a:lnTo>
                <a:lnTo>
                  <a:pt x="0" y="942975"/>
                </a:lnTo>
                <a:lnTo>
                  <a:pt x="0" y="0"/>
                </a:lnTo>
                <a:close/>
              </a:path>
            </a:pathLst>
          </a:custGeom>
          <a:blipFill>
            <a:blip r:embed="rId25"/>
            <a:stretch>
              <a:fillRect l="0" t="0" r="0" b="0"/>
            </a:stretch>
          </a:blipFill>
        </p:spPr>
      </p:sp>
      <p:sp>
        <p:nvSpPr>
          <p:cNvPr name="Freeform 32" id="32"/>
          <p:cNvSpPr/>
          <p:nvPr/>
        </p:nvSpPr>
        <p:spPr>
          <a:xfrm flipH="false" flipV="false" rot="0">
            <a:off x="0" y="11468100"/>
            <a:ext cx="571500" cy="571500"/>
          </a:xfrm>
          <a:custGeom>
            <a:avLst/>
            <a:gdLst/>
            <a:ahLst/>
            <a:cxnLst/>
            <a:rect r="r" b="b" t="t" l="l"/>
            <a:pathLst>
              <a:path h="571500" w="571500">
                <a:moveTo>
                  <a:pt x="0" y="0"/>
                </a:moveTo>
                <a:lnTo>
                  <a:pt x="571500" y="0"/>
                </a:lnTo>
                <a:lnTo>
                  <a:pt x="571500" y="571500"/>
                </a:lnTo>
                <a:lnTo>
                  <a:pt x="0" y="571500"/>
                </a:lnTo>
                <a:lnTo>
                  <a:pt x="0" y="0"/>
                </a:lnTo>
                <a:close/>
              </a:path>
            </a:pathLst>
          </a:custGeom>
          <a:blipFill>
            <a:blip r:embed="rId26"/>
            <a:stretch>
              <a:fillRect l="0" t="0" r="0" b="0"/>
            </a:stretch>
          </a:blipFill>
        </p:spPr>
      </p:sp>
      <p:sp>
        <p:nvSpPr>
          <p:cNvPr name="Freeform 33" id="33"/>
          <p:cNvSpPr/>
          <p:nvPr/>
        </p:nvSpPr>
        <p:spPr>
          <a:xfrm flipH="false" flipV="false" rot="0">
            <a:off x="752475" y="11658600"/>
            <a:ext cx="752475" cy="381000"/>
          </a:xfrm>
          <a:custGeom>
            <a:avLst/>
            <a:gdLst/>
            <a:ahLst/>
            <a:cxnLst/>
            <a:rect r="r" b="b" t="t" l="l"/>
            <a:pathLst>
              <a:path h="381000" w="752475">
                <a:moveTo>
                  <a:pt x="0" y="0"/>
                </a:moveTo>
                <a:lnTo>
                  <a:pt x="752475" y="0"/>
                </a:lnTo>
                <a:lnTo>
                  <a:pt x="752475" y="381000"/>
                </a:lnTo>
                <a:lnTo>
                  <a:pt x="0" y="381000"/>
                </a:lnTo>
                <a:lnTo>
                  <a:pt x="0" y="0"/>
                </a:lnTo>
                <a:close/>
              </a:path>
            </a:pathLst>
          </a:custGeom>
          <a:blipFill>
            <a:blip r:embed="rId27"/>
            <a:stretch>
              <a:fillRect l="0" t="0" r="0" b="0"/>
            </a:stretch>
          </a:blipFill>
        </p:spPr>
      </p:sp>
      <p:sp>
        <p:nvSpPr>
          <p:cNvPr name="Freeform 34" id="34"/>
          <p:cNvSpPr/>
          <p:nvPr/>
        </p:nvSpPr>
        <p:spPr>
          <a:xfrm flipH="false" flipV="false" rot="0">
            <a:off x="10344150" y="11468100"/>
            <a:ext cx="571500" cy="571500"/>
          </a:xfrm>
          <a:custGeom>
            <a:avLst/>
            <a:gdLst/>
            <a:ahLst/>
            <a:cxnLst/>
            <a:rect r="r" b="b" t="t" l="l"/>
            <a:pathLst>
              <a:path h="571500" w="571500">
                <a:moveTo>
                  <a:pt x="0" y="0"/>
                </a:moveTo>
                <a:lnTo>
                  <a:pt x="571500" y="0"/>
                </a:lnTo>
                <a:lnTo>
                  <a:pt x="571500" y="571500"/>
                </a:lnTo>
                <a:lnTo>
                  <a:pt x="0" y="571500"/>
                </a:lnTo>
                <a:lnTo>
                  <a:pt x="0" y="0"/>
                </a:lnTo>
                <a:close/>
              </a:path>
            </a:pathLst>
          </a:custGeom>
          <a:blipFill>
            <a:blip r:embed="rId28"/>
            <a:stretch>
              <a:fillRect l="0" t="0" r="0" b="0"/>
            </a:stretch>
          </a:blipFill>
        </p:spPr>
      </p:sp>
      <p:sp>
        <p:nvSpPr>
          <p:cNvPr name="Freeform 35" id="35"/>
          <p:cNvSpPr/>
          <p:nvPr/>
        </p:nvSpPr>
        <p:spPr>
          <a:xfrm flipH="false" flipV="false" rot="0">
            <a:off x="10715625" y="11468100"/>
            <a:ext cx="571500" cy="571500"/>
          </a:xfrm>
          <a:custGeom>
            <a:avLst/>
            <a:gdLst/>
            <a:ahLst/>
            <a:cxnLst/>
            <a:rect r="r" b="b" t="t" l="l"/>
            <a:pathLst>
              <a:path h="571500" w="571500">
                <a:moveTo>
                  <a:pt x="0" y="0"/>
                </a:moveTo>
                <a:lnTo>
                  <a:pt x="571500" y="0"/>
                </a:lnTo>
                <a:lnTo>
                  <a:pt x="571500" y="571500"/>
                </a:lnTo>
                <a:lnTo>
                  <a:pt x="0" y="571500"/>
                </a:lnTo>
                <a:lnTo>
                  <a:pt x="0" y="0"/>
                </a:lnTo>
                <a:close/>
              </a:path>
            </a:pathLst>
          </a:custGeom>
          <a:blipFill>
            <a:blip r:embed="rId29"/>
            <a:stretch>
              <a:fillRect l="0" t="0" r="0" b="0"/>
            </a:stretch>
          </a:blipFill>
        </p:spPr>
      </p:sp>
      <p:sp>
        <p:nvSpPr>
          <p:cNvPr name="Freeform 36" id="36"/>
          <p:cNvSpPr/>
          <p:nvPr/>
        </p:nvSpPr>
        <p:spPr>
          <a:xfrm flipH="false" flipV="false" rot="0">
            <a:off x="11287125" y="11468100"/>
            <a:ext cx="752475" cy="571500"/>
          </a:xfrm>
          <a:custGeom>
            <a:avLst/>
            <a:gdLst/>
            <a:ahLst/>
            <a:cxnLst/>
            <a:rect r="r" b="b" t="t" l="l"/>
            <a:pathLst>
              <a:path h="571500" w="752475">
                <a:moveTo>
                  <a:pt x="0" y="0"/>
                </a:moveTo>
                <a:lnTo>
                  <a:pt x="752475" y="0"/>
                </a:lnTo>
                <a:lnTo>
                  <a:pt x="752475" y="571500"/>
                </a:lnTo>
                <a:lnTo>
                  <a:pt x="0" y="571500"/>
                </a:lnTo>
                <a:lnTo>
                  <a:pt x="0" y="0"/>
                </a:lnTo>
                <a:close/>
              </a:path>
            </a:pathLst>
          </a:custGeom>
          <a:blipFill>
            <a:blip r:embed="rId30"/>
            <a:stretch>
              <a:fillRect l="0" t="0" r="0" b="0"/>
            </a:stretch>
          </a:blipFill>
        </p:spPr>
      </p:sp>
      <p:sp>
        <p:nvSpPr>
          <p:cNvPr name="TextBox 37" id="37"/>
          <p:cNvSpPr txBox="true"/>
          <p:nvPr/>
        </p:nvSpPr>
        <p:spPr>
          <a:xfrm rot="0">
            <a:off x="1685544" y="171093"/>
            <a:ext cx="2311603" cy="732919"/>
          </a:xfrm>
          <a:prstGeom prst="rect">
            <a:avLst/>
          </a:prstGeom>
        </p:spPr>
        <p:txBody>
          <a:bodyPr anchor="t" rtlCol="false" tIns="0" lIns="0" bIns="0" rIns="0">
            <a:spAutoFit/>
          </a:bodyPr>
          <a:lstStyle/>
          <a:p>
            <a:pPr algn="l">
              <a:lnSpc>
                <a:spcPts val="5802"/>
              </a:lnSpc>
            </a:pPr>
            <a:r>
              <a:rPr lang="en-US" sz="4144" b="true">
                <a:solidFill>
                  <a:srgbClr val="FFFFFF"/>
                </a:solidFill>
                <a:latin typeface="Ubuntu Bold"/>
                <a:ea typeface="Ubuntu Bold"/>
                <a:cs typeface="Ubuntu Bold"/>
                <a:sym typeface="Ubuntu Bold"/>
              </a:rPr>
              <a:t>Treorchy</a:t>
            </a:r>
          </a:p>
        </p:txBody>
      </p:sp>
      <p:sp>
        <p:nvSpPr>
          <p:cNvPr name="TextBox 38" id="38"/>
          <p:cNvSpPr txBox="true"/>
          <p:nvPr/>
        </p:nvSpPr>
        <p:spPr>
          <a:xfrm rot="0">
            <a:off x="1625346" y="786712"/>
            <a:ext cx="2576474" cy="490910"/>
          </a:xfrm>
          <a:prstGeom prst="rect">
            <a:avLst/>
          </a:prstGeom>
        </p:spPr>
        <p:txBody>
          <a:bodyPr anchor="t" rtlCol="false" tIns="0" lIns="0" bIns="0" rIns="0">
            <a:spAutoFit/>
          </a:bodyPr>
          <a:lstStyle/>
          <a:p>
            <a:pPr algn="l">
              <a:lnSpc>
                <a:spcPts val="3916"/>
              </a:lnSpc>
            </a:pPr>
            <a:r>
              <a:rPr lang="en-US" sz="2797" b="true">
                <a:solidFill>
                  <a:srgbClr val="FFFFFF"/>
                </a:solidFill>
                <a:latin typeface="Ubuntu Bold"/>
                <a:ea typeface="Ubuntu Bold"/>
                <a:cs typeface="Ubuntu Bold"/>
                <a:sym typeface="Ubuntu Bold"/>
              </a:rPr>
              <a:t>Primary School</a:t>
            </a:r>
          </a:p>
        </p:txBody>
      </p:sp>
      <p:sp>
        <p:nvSpPr>
          <p:cNvPr name="TextBox 39" id="39"/>
          <p:cNvSpPr txBox="true"/>
          <p:nvPr/>
        </p:nvSpPr>
        <p:spPr>
          <a:xfrm rot="0">
            <a:off x="8463839" y="4968927"/>
            <a:ext cx="1083564" cy="284299"/>
          </a:xfrm>
          <a:prstGeom prst="rect">
            <a:avLst/>
          </a:prstGeom>
        </p:spPr>
        <p:txBody>
          <a:bodyPr anchor="t" rtlCol="false" tIns="0" lIns="0" bIns="0" rIns="0">
            <a:spAutoFit/>
          </a:bodyPr>
          <a:lstStyle/>
          <a:p>
            <a:pPr algn="ctr">
              <a:lnSpc>
                <a:spcPts val="2179"/>
              </a:lnSpc>
            </a:pPr>
            <a:r>
              <a:rPr lang="en-US" b="true" sz="1557">
                <a:solidFill>
                  <a:srgbClr val="004225"/>
                </a:solidFill>
                <a:latin typeface="Ubuntu Bold"/>
                <a:ea typeface="Ubuntu Bold"/>
                <a:cs typeface="Ubuntu Bold"/>
                <a:sym typeface="Ubuntu Bold"/>
              </a:rPr>
              <a:t>TREORCHY</a:t>
            </a:r>
          </a:p>
        </p:txBody>
      </p:sp>
      <p:sp>
        <p:nvSpPr>
          <p:cNvPr name="TextBox 40" id="40"/>
          <p:cNvSpPr txBox="true"/>
          <p:nvPr/>
        </p:nvSpPr>
        <p:spPr>
          <a:xfrm rot="0">
            <a:off x="8391601" y="5239993"/>
            <a:ext cx="1203960" cy="182605"/>
          </a:xfrm>
          <a:prstGeom prst="rect">
            <a:avLst/>
          </a:prstGeom>
        </p:spPr>
        <p:txBody>
          <a:bodyPr anchor="t" rtlCol="false" tIns="0" lIns="0" bIns="0" rIns="0">
            <a:spAutoFit/>
          </a:bodyPr>
          <a:lstStyle/>
          <a:p>
            <a:pPr algn="ctr">
              <a:lnSpc>
                <a:spcPts val="1485"/>
              </a:lnSpc>
            </a:pPr>
            <a:r>
              <a:rPr lang="en-US" b="true" sz="1060">
                <a:solidFill>
                  <a:srgbClr val="004225"/>
                </a:solidFill>
                <a:latin typeface="Ubuntu Bold"/>
                <a:ea typeface="Ubuntu Bold"/>
                <a:cs typeface="Ubuntu Bold"/>
                <a:sym typeface="Ubuntu Bold"/>
              </a:rPr>
              <a:t>PRIMARY SCHOOL</a:t>
            </a:r>
          </a:p>
        </p:txBody>
      </p:sp>
      <p:sp>
        <p:nvSpPr>
          <p:cNvPr name="TextBox 41" id="41"/>
          <p:cNvSpPr txBox="true"/>
          <p:nvPr/>
        </p:nvSpPr>
        <p:spPr>
          <a:xfrm rot="0">
            <a:off x="10305898" y="324247"/>
            <a:ext cx="1252118" cy="267050"/>
          </a:xfrm>
          <a:prstGeom prst="rect">
            <a:avLst/>
          </a:prstGeom>
        </p:spPr>
        <p:txBody>
          <a:bodyPr anchor="t" rtlCol="false" tIns="0" lIns="0" bIns="0" rIns="0">
            <a:spAutoFit/>
          </a:bodyPr>
          <a:lstStyle/>
          <a:p>
            <a:pPr algn="ctr">
              <a:lnSpc>
                <a:spcPts val="2080"/>
              </a:lnSpc>
            </a:pPr>
            <a:r>
              <a:rPr lang="en-US" b="true" sz="1486">
                <a:solidFill>
                  <a:srgbClr val="004225"/>
                </a:solidFill>
                <a:latin typeface="Ubuntu Bold"/>
                <a:ea typeface="Ubuntu Bold"/>
                <a:cs typeface="Ubuntu Bold"/>
                <a:sym typeface="Ubuntu Bold"/>
              </a:rPr>
              <a:t>NEWSLETTER</a:t>
            </a:r>
          </a:p>
        </p:txBody>
      </p:sp>
      <p:sp>
        <p:nvSpPr>
          <p:cNvPr name="TextBox 42" id="42"/>
          <p:cNvSpPr txBox="true"/>
          <p:nvPr/>
        </p:nvSpPr>
        <p:spPr>
          <a:xfrm rot="0">
            <a:off x="10317937" y="663426"/>
            <a:ext cx="1228039" cy="325621"/>
          </a:xfrm>
          <a:prstGeom prst="rect">
            <a:avLst/>
          </a:prstGeom>
        </p:spPr>
        <p:txBody>
          <a:bodyPr anchor="t" rtlCol="false" tIns="0" lIns="0" bIns="0" rIns="0">
            <a:spAutoFit/>
          </a:bodyPr>
          <a:lstStyle/>
          <a:p>
            <a:pPr algn="ctr">
              <a:lnSpc>
                <a:spcPts val="2527"/>
              </a:lnSpc>
            </a:pPr>
            <a:r>
              <a:rPr lang="en-US" sz="1805" b="true">
                <a:solidFill>
                  <a:srgbClr val="004225"/>
                </a:solidFill>
                <a:latin typeface="Ubuntu Bold"/>
                <a:ea typeface="Ubuntu Bold"/>
                <a:cs typeface="Ubuntu Bold"/>
                <a:sym typeface="Ubuntu Bold"/>
              </a:rPr>
              <a:t>Page 6 of 6</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DAHUB7XyaGQ</dc:identifier>
  <dcterms:modified xsi:type="dcterms:W3CDTF">2011-08-01T06:04:30Z</dcterms:modified>
  <cp:revision>1</cp:revision>
  <dc:title>Williamstown Primary Parent Newsletter 2026–27</dc:title>
</cp:coreProperties>
</file>