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0" r:id="rId5"/>
  </p:sldMasterIdLst>
  <p:notesMasterIdLst>
    <p:notesMasterId r:id="rId9"/>
  </p:notesMasterIdLst>
  <p:sldIdLst>
    <p:sldId id="256" r:id="rId6"/>
    <p:sldId id="260" r:id="rId7"/>
    <p:sldId id="258" r:id="rId8"/>
  </p:sldIdLst>
  <p:sldSz cx="7556500" cy="10693400"/>
  <p:notesSz cx="6858000" cy="9144000"/>
  <p:embeddedFontLst>
    <p:embeddedFont>
      <p:font typeface="Calibri" panose="020F0502020204030204" pitchFamily="34" charset="0"/>
      <p:regular r:id="rId10"/>
      <p:bold r:id="rId11"/>
      <p:italic r:id="rId12"/>
      <p:boldItalic r:id="rId13"/>
    </p:embeddedFont>
    <p:embeddedFont>
      <p:font typeface="Calibri (MS) Bold" panose="020B0604020202020204" charset="0"/>
      <p:regular r:id="rId14"/>
    </p:embeddedFont>
    <p:embeddedFont>
      <p:font typeface="Poppins" panose="020B0604020202020204" charset="0"/>
      <p:regular r:id="rId15"/>
      <p:bold r:id="rId16"/>
      <p:italic r:id="rId17"/>
      <p:boldItalic r:id="rId18"/>
    </p:embeddedFont>
    <p:embeddedFont>
      <p:font typeface="Poppins Bold" panose="020B0604020202020204" charset="0"/>
      <p:regular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8" roundtripDataSignature="AMtx7mjX7Gj6iq5VRLJKLyVt2pHErkVL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F5C7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316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4.fntdata"/><Relationship Id="rId18" Type="http://schemas.openxmlformats.org/officeDocument/2006/relationships/font" Target="fonts/font9.fntdata"/><Relationship Id="rId39" Type="http://schemas.openxmlformats.org/officeDocument/2006/relationships/presProps" Target="presProps.xml"/><Relationship Id="rId3" Type="http://schemas.openxmlformats.org/officeDocument/2006/relationships/customXml" Target="../customXml/item3.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font" Target="fonts/font3.fntdata"/><Relationship Id="rId17" Type="http://schemas.openxmlformats.org/officeDocument/2006/relationships/font" Target="fonts/font8.fntdata"/><Relationship Id="rId38" Type="http://customschemas.google.com/relationships/presentationmetadata" Target="metadata"/><Relationship Id="rId2" Type="http://schemas.openxmlformats.org/officeDocument/2006/relationships/customXml" Target="../customXml/item2.xml"/><Relationship Id="rId16" Type="http://schemas.openxmlformats.org/officeDocument/2006/relationships/font" Target="fonts/font7.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font" Target="fonts/font2.fntdata"/><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Anstee (Williamstown Primary School)" userId="0e1fa3ef-e7de-4e48-813a-5639412b1833" providerId="ADAL" clId="{449B5071-B825-4C95-B433-AA9DA67DF688}"/>
    <pc:docChg chg="undo custSel delSld modSld">
      <pc:chgData name="D Anstee (Williamstown Primary School)" userId="0e1fa3ef-e7de-4e48-813a-5639412b1833" providerId="ADAL" clId="{449B5071-B825-4C95-B433-AA9DA67DF688}" dt="2026-01-13T11:00:21.406" v="3982" actId="20577"/>
      <pc:docMkLst>
        <pc:docMk/>
      </pc:docMkLst>
      <pc:sldChg chg="addSp delSp modSp">
        <pc:chgData name="D Anstee (Williamstown Primary School)" userId="0e1fa3ef-e7de-4e48-813a-5639412b1833" providerId="ADAL" clId="{449B5071-B825-4C95-B433-AA9DA67DF688}" dt="2026-01-13T11:00:21.406" v="3982" actId="20577"/>
        <pc:sldMkLst>
          <pc:docMk/>
          <pc:sldMk cId="0" sldId="256"/>
        </pc:sldMkLst>
        <pc:spChg chg="del mod">
          <ac:chgData name="D Anstee (Williamstown Primary School)" userId="0e1fa3ef-e7de-4e48-813a-5639412b1833" providerId="ADAL" clId="{449B5071-B825-4C95-B433-AA9DA67DF688}" dt="2026-01-13T10:48:59.721" v="3787" actId="478"/>
          <ac:spMkLst>
            <pc:docMk/>
            <pc:sldMk cId="0" sldId="256"/>
            <ac:spMk id="2" creationId="{A7A7ADAC-5077-47BB-B8C5-4F8F68D9E616}"/>
          </ac:spMkLst>
        </pc:spChg>
        <pc:spChg chg="mod">
          <ac:chgData name="D Anstee (Williamstown Primary School)" userId="0e1fa3ef-e7de-4e48-813a-5639412b1833" providerId="ADAL" clId="{449B5071-B825-4C95-B433-AA9DA67DF688}" dt="2026-01-13T10:59:47.950" v="3977" actId="1076"/>
          <ac:spMkLst>
            <pc:docMk/>
            <pc:sldMk cId="0" sldId="256"/>
            <ac:spMk id="14" creationId="{2E3F4A91-7A33-427E-8B09-8FCB5FA80961}"/>
          </ac:spMkLst>
        </pc:spChg>
        <pc:spChg chg="add mod">
          <ac:chgData name="D Anstee (Williamstown Primary School)" userId="0e1fa3ef-e7de-4e48-813a-5639412b1833" providerId="ADAL" clId="{449B5071-B825-4C95-B433-AA9DA67DF688}" dt="2026-01-13T11:00:21.406" v="3982" actId="20577"/>
          <ac:spMkLst>
            <pc:docMk/>
            <pc:sldMk cId="0" sldId="256"/>
            <ac:spMk id="17" creationId="{8AF93FA4-6D2F-4D27-8C81-45525A5FD1EB}"/>
          </ac:spMkLst>
        </pc:spChg>
        <pc:graphicFrameChg chg="add del">
          <ac:chgData name="D Anstee (Williamstown Primary School)" userId="0e1fa3ef-e7de-4e48-813a-5639412b1833" providerId="ADAL" clId="{449B5071-B825-4C95-B433-AA9DA67DF688}" dt="2026-01-13T10:48:43.506" v="3782"/>
          <ac:graphicFrameMkLst>
            <pc:docMk/>
            <pc:sldMk cId="0" sldId="256"/>
            <ac:graphicFrameMk id="7" creationId="{D15B88B9-695B-489B-8917-2EE09DAAFB31}"/>
          </ac:graphicFrameMkLst>
        </pc:graphicFrameChg>
        <pc:graphicFrameChg chg="add del">
          <ac:chgData name="D Anstee (Williamstown Primary School)" userId="0e1fa3ef-e7de-4e48-813a-5639412b1833" providerId="ADAL" clId="{449B5071-B825-4C95-B433-AA9DA67DF688}" dt="2026-01-13T10:48:56.884" v="3786"/>
          <ac:graphicFrameMkLst>
            <pc:docMk/>
            <pc:sldMk cId="0" sldId="256"/>
            <ac:graphicFrameMk id="12" creationId="{8972BBF7-DCC5-49E8-B497-82DFFC142FF1}"/>
          </ac:graphicFrameMkLst>
        </pc:graphicFrameChg>
        <pc:graphicFrameChg chg="add del mod modGraphic">
          <ac:chgData name="D Anstee (Williamstown Primary School)" userId="0e1fa3ef-e7de-4e48-813a-5639412b1833" providerId="ADAL" clId="{449B5071-B825-4C95-B433-AA9DA67DF688}" dt="2026-01-13T10:49:14.404" v="3791" actId="478"/>
          <ac:graphicFrameMkLst>
            <pc:docMk/>
            <pc:sldMk cId="0" sldId="256"/>
            <ac:graphicFrameMk id="15" creationId="{ED73E326-C52F-41AF-AF46-320E90570A72}"/>
          </ac:graphicFrameMkLst>
        </pc:graphicFrameChg>
        <pc:graphicFrameChg chg="add del mod modGraphic">
          <ac:chgData name="D Anstee (Williamstown Primary School)" userId="0e1fa3ef-e7de-4e48-813a-5639412b1833" providerId="ADAL" clId="{449B5071-B825-4C95-B433-AA9DA67DF688}" dt="2026-01-13T10:58:58.046" v="3942" actId="478"/>
          <ac:graphicFrameMkLst>
            <pc:docMk/>
            <pc:sldMk cId="0" sldId="256"/>
            <ac:graphicFrameMk id="16" creationId="{6118ACD6-111F-423B-B5E3-2307F885C8D3}"/>
          </ac:graphicFrameMkLst>
        </pc:graphicFrameChg>
      </pc:sldChg>
      <pc:sldChg chg="addSp delSp modSp">
        <pc:chgData name="D Anstee (Williamstown Primary School)" userId="0e1fa3ef-e7de-4e48-813a-5639412b1833" providerId="ADAL" clId="{449B5071-B825-4C95-B433-AA9DA67DF688}" dt="2026-01-13T10:43:08.854" v="3780" actId="20577"/>
        <pc:sldMkLst>
          <pc:docMk/>
          <pc:sldMk cId="2852042839" sldId="258"/>
        </pc:sldMkLst>
        <pc:spChg chg="add del mod">
          <ac:chgData name="D Anstee (Williamstown Primary School)" userId="0e1fa3ef-e7de-4e48-813a-5639412b1833" providerId="ADAL" clId="{449B5071-B825-4C95-B433-AA9DA67DF688}" dt="2026-01-13T10:43:04.019" v="3772" actId="11529"/>
          <ac:spMkLst>
            <pc:docMk/>
            <pc:sldMk cId="2852042839" sldId="258"/>
            <ac:spMk id="2" creationId="{96DDF36F-D132-4A1C-9891-70AC2F57A878}"/>
          </ac:spMkLst>
        </pc:spChg>
        <pc:spChg chg="mod">
          <ac:chgData name="D Anstee (Williamstown Primary School)" userId="0e1fa3ef-e7de-4e48-813a-5639412b1833" providerId="ADAL" clId="{449B5071-B825-4C95-B433-AA9DA67DF688}" dt="2026-01-13T10:43:08.854" v="3780" actId="20577"/>
          <ac:spMkLst>
            <pc:docMk/>
            <pc:sldMk cId="2852042839" sldId="258"/>
            <ac:spMk id="7" creationId="{00000000-0000-0000-0000-000000000000}"/>
          </ac:spMkLst>
        </pc:spChg>
        <pc:graphicFrameChg chg="del mod modGraphic">
          <ac:chgData name="D Anstee (Williamstown Primary School)" userId="0e1fa3ef-e7de-4e48-813a-5639412b1833" providerId="ADAL" clId="{449B5071-B825-4C95-B433-AA9DA67DF688}" dt="2026-01-13T10:35:59.590" v="2924" actId="478"/>
          <ac:graphicFrameMkLst>
            <pc:docMk/>
            <pc:sldMk cId="2852042839" sldId="258"/>
            <ac:graphicFrameMk id="3" creationId="{C1F1BD07-2FC1-4CF6-9D09-4844F1AF7705}"/>
          </ac:graphicFrameMkLst>
        </pc:graphicFrameChg>
      </pc:sldChg>
      <pc:sldChg chg="delSp modSp">
        <pc:chgData name="D Anstee (Williamstown Primary School)" userId="0e1fa3ef-e7de-4e48-813a-5639412b1833" providerId="ADAL" clId="{449B5071-B825-4C95-B433-AA9DA67DF688}" dt="2026-01-13T10:35:02.066" v="2873" actId="20577"/>
        <pc:sldMkLst>
          <pc:docMk/>
          <pc:sldMk cId="3387787339" sldId="260"/>
        </pc:sldMkLst>
        <pc:spChg chg="mod">
          <ac:chgData name="D Anstee (Williamstown Primary School)" userId="0e1fa3ef-e7de-4e48-813a-5639412b1833" providerId="ADAL" clId="{449B5071-B825-4C95-B433-AA9DA67DF688}" dt="2026-01-13T10:35:02.066" v="2873" actId="20577"/>
          <ac:spMkLst>
            <pc:docMk/>
            <pc:sldMk cId="3387787339" sldId="260"/>
            <ac:spMk id="3" creationId="{5A87AFA0-265B-43CF-BB6D-EABE75B240CD}"/>
          </ac:spMkLst>
        </pc:spChg>
        <pc:spChg chg="mod">
          <ac:chgData name="D Anstee (Williamstown Primary School)" userId="0e1fa3ef-e7de-4e48-813a-5639412b1833" providerId="ADAL" clId="{449B5071-B825-4C95-B433-AA9DA67DF688}" dt="2026-01-13T10:34:19.292" v="2859" actId="14100"/>
          <ac:spMkLst>
            <pc:docMk/>
            <pc:sldMk cId="3387787339" sldId="260"/>
            <ac:spMk id="6" creationId="{735950B9-EEE5-40E5-8857-C993C6840C00}"/>
          </ac:spMkLst>
        </pc:spChg>
        <pc:spChg chg="del mod">
          <ac:chgData name="D Anstee (Williamstown Primary School)" userId="0e1fa3ef-e7de-4e48-813a-5639412b1833" providerId="ADAL" clId="{449B5071-B825-4C95-B433-AA9DA67DF688}" dt="2026-01-13T10:22:12.965" v="18"/>
          <ac:spMkLst>
            <pc:docMk/>
            <pc:sldMk cId="3387787339" sldId="260"/>
            <ac:spMk id="10" creationId="{10E1C0FA-8E35-4290-AB53-94AD9E161DAA}"/>
          </ac:spMkLst>
        </pc:spChg>
        <pc:spChg chg="del mod">
          <ac:chgData name="D Anstee (Williamstown Primary School)" userId="0e1fa3ef-e7de-4e48-813a-5639412b1833" providerId="ADAL" clId="{449B5071-B825-4C95-B433-AA9DA67DF688}" dt="2026-01-13T10:25:31.718" v="725" actId="478"/>
          <ac:spMkLst>
            <pc:docMk/>
            <pc:sldMk cId="3387787339" sldId="260"/>
            <ac:spMk id="15" creationId="{B52E1429-8ECD-43F3-B6E9-5856E86DEC5A}"/>
          </ac:spMkLst>
        </pc:spChg>
        <pc:spChg chg="mod">
          <ac:chgData name="D Anstee (Williamstown Primary School)" userId="0e1fa3ef-e7de-4e48-813a-5639412b1833" providerId="ADAL" clId="{449B5071-B825-4C95-B433-AA9DA67DF688}" dt="2026-01-13T10:28:48.456" v="1578" actId="6549"/>
          <ac:spMkLst>
            <pc:docMk/>
            <pc:sldMk cId="3387787339" sldId="260"/>
            <ac:spMk id="85" creationId="{00000000-0000-0000-0000-000000000000}"/>
          </ac:spMkLst>
        </pc:spChg>
        <pc:spChg chg="mod">
          <ac:chgData name="D Anstee (Williamstown Primary School)" userId="0e1fa3ef-e7de-4e48-813a-5639412b1833" providerId="ADAL" clId="{449B5071-B825-4C95-B433-AA9DA67DF688}" dt="2026-01-13T10:34:23.429" v="2860" actId="113"/>
          <ac:spMkLst>
            <pc:docMk/>
            <pc:sldMk cId="3387787339" sldId="260"/>
            <ac:spMk id="94" creationId="{00000000-0000-0000-0000-000000000000}"/>
          </ac:spMkLst>
        </pc:spChg>
        <pc:spChg chg="mod">
          <ac:chgData name="D Anstee (Williamstown Primary School)" userId="0e1fa3ef-e7de-4e48-813a-5639412b1833" providerId="ADAL" clId="{449B5071-B825-4C95-B433-AA9DA67DF688}" dt="2026-01-13T10:21:55.588" v="12" actId="20577"/>
          <ac:spMkLst>
            <pc:docMk/>
            <pc:sldMk cId="3387787339" sldId="260"/>
            <ac:spMk id="96" creationId="{00000000-0000-0000-0000-000000000000}"/>
          </ac:spMkLst>
        </pc:spChg>
        <pc:picChg chg="del">
          <ac:chgData name="D Anstee (Williamstown Primary School)" userId="0e1fa3ef-e7de-4e48-813a-5639412b1833" providerId="ADAL" clId="{449B5071-B825-4C95-B433-AA9DA67DF688}" dt="2026-01-13T10:22:01.954" v="14" actId="478"/>
          <ac:picMkLst>
            <pc:docMk/>
            <pc:sldMk cId="3387787339" sldId="260"/>
            <ac:picMk id="4" creationId="{F8A898F6-0A2F-4FA2-A2FB-DE942BB7035D}"/>
          </ac:picMkLst>
        </pc:picChg>
      </pc:sldChg>
      <pc:sldChg chg="del">
        <pc:chgData name="D Anstee (Williamstown Primary School)" userId="0e1fa3ef-e7de-4e48-813a-5639412b1833" providerId="ADAL" clId="{449B5071-B825-4C95-B433-AA9DA67DF688}" dt="2026-01-13T10:21:45.015" v="2" actId="2696"/>
        <pc:sldMkLst>
          <pc:docMk/>
          <pc:sldMk cId="1681014169" sldId="261"/>
        </pc:sldMkLst>
      </pc:sldChg>
      <pc:sldChg chg="del">
        <pc:chgData name="D Anstee (Williamstown Primary School)" userId="0e1fa3ef-e7de-4e48-813a-5639412b1833" providerId="ADAL" clId="{449B5071-B825-4C95-B433-AA9DA67DF688}" dt="2026-01-13T10:21:47.164" v="3" actId="2696"/>
        <pc:sldMkLst>
          <pc:docMk/>
          <pc:sldMk cId="2492316587" sldId="262"/>
        </pc:sldMkLst>
      </pc:sldChg>
      <pc:sldChg chg="del">
        <pc:chgData name="D Anstee (Williamstown Primary School)" userId="0e1fa3ef-e7de-4e48-813a-5639412b1833" providerId="ADAL" clId="{449B5071-B825-4C95-B433-AA9DA67DF688}" dt="2026-01-13T10:21:43.581" v="1" actId="2696"/>
        <pc:sldMkLst>
          <pc:docMk/>
          <pc:sldMk cId="2560138372" sldId="263"/>
        </pc:sldMkLst>
      </pc:sldChg>
      <pc:sldChg chg="del">
        <pc:chgData name="D Anstee (Williamstown Primary School)" userId="0e1fa3ef-e7de-4e48-813a-5639412b1833" providerId="ADAL" clId="{449B5071-B825-4C95-B433-AA9DA67DF688}" dt="2026-01-13T10:21:41.237" v="0" actId="2696"/>
        <pc:sldMkLst>
          <pc:docMk/>
          <pc:sldMk cId="2576941108" sldId="264"/>
        </pc:sldMkLst>
      </pc:sldChg>
    </pc:docChg>
  </pc:docChgLst>
  <pc:docChgLst>
    <pc:chgData name="D Anstee (Williamstown Primary School)" userId="0e1fa3ef-e7de-4e48-813a-5639412b1833" providerId="ADAL" clId="{8E1BB344-00E3-4DC5-A247-6292663DE3C6}"/>
    <pc:docChg chg="modSld">
      <pc:chgData name="D Anstee (Williamstown Primary School)" userId="0e1fa3ef-e7de-4e48-813a-5639412b1833" providerId="ADAL" clId="{8E1BB344-00E3-4DC5-A247-6292663DE3C6}" dt="2026-01-13T15:26:50.496" v="3" actId="20577"/>
      <pc:docMkLst>
        <pc:docMk/>
      </pc:docMkLst>
      <pc:sldChg chg="modSp">
        <pc:chgData name="D Anstee (Williamstown Primary School)" userId="0e1fa3ef-e7de-4e48-813a-5639412b1833" providerId="ADAL" clId="{8E1BB344-00E3-4DC5-A247-6292663DE3C6}" dt="2026-01-13T15:26:50.496" v="3" actId="20577"/>
        <pc:sldMkLst>
          <pc:docMk/>
          <pc:sldMk cId="3387787339" sldId="260"/>
        </pc:sldMkLst>
        <pc:spChg chg="mod">
          <ac:chgData name="D Anstee (Williamstown Primary School)" userId="0e1fa3ef-e7de-4e48-813a-5639412b1833" providerId="ADAL" clId="{8E1BB344-00E3-4DC5-A247-6292663DE3C6}" dt="2026-01-13T15:26:50.496" v="3" actId="20577"/>
          <ac:spMkLst>
            <pc:docMk/>
            <pc:sldMk cId="3387787339" sldId="260"/>
            <ac:spMk id="9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2217738" y="685800"/>
            <a:ext cx="24225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63697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17738" y="685800"/>
            <a:ext cx="2422525"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49AB6C-C138-4F42-9E02-131925E8654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9206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7"/>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7" name="Google Shape;37;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8"/>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10"/>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a:spLocks noGrp="1"/>
          </p:cNvSpPr>
          <p:nvPr>
            <p:ph type="pic" idx="2"/>
          </p:nvPr>
        </p:nvSpPr>
        <p:spPr>
          <a:xfrm>
            <a:off x="1792288" y="612775"/>
            <a:ext cx="5486400" cy="4114800"/>
          </a:xfrm>
          <a:prstGeom prst="rect">
            <a:avLst/>
          </a:prstGeom>
          <a:noFill/>
          <a:ln>
            <a:noFill/>
          </a:ln>
        </p:spPr>
      </p:sp>
      <p:sp>
        <p:nvSpPr>
          <p:cNvPr id="64" name="Google Shape;64;p11"/>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20804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53963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54611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48291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08933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39849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93115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383415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66073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76528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67300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77291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image" Target="../media/image4.png"/><Relationship Id="rId5" Type="http://schemas.openxmlformats.org/officeDocument/2006/relationships/hyperlink" Target="tel:01443432186"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flipV="1">
            <a:off x="0" y="-1"/>
            <a:ext cx="7556500" cy="787968"/>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4" name="AutoShape 4"/>
          <p:cNvSpPr/>
          <p:nvPr/>
        </p:nvSpPr>
        <p:spPr>
          <a:xfrm flipV="1">
            <a:off x="4159250" y="815032"/>
            <a:ext cx="0" cy="810152"/>
          </a:xfrm>
          <a:prstGeom prst="line">
            <a:avLst/>
          </a:prstGeom>
          <a:ln w="19050" cap="flat">
            <a:solidFill>
              <a:srgbClr val="28326E"/>
            </a:solidFill>
            <a:prstDash val="solid"/>
            <a:headEnd type="none" w="sm" len="sm"/>
            <a:tailEnd type="none" w="sm" len="sm"/>
          </a:ln>
        </p:spPr>
        <p:txBody>
          <a:bodyPr/>
          <a:lstStyle/>
          <a:p>
            <a:endParaRPr lang="en-GB"/>
          </a:p>
        </p:txBody>
      </p:sp>
      <p:sp>
        <p:nvSpPr>
          <p:cNvPr id="5" name="Freeform 5"/>
          <p:cNvSpPr/>
          <p:nvPr/>
        </p:nvSpPr>
        <p:spPr>
          <a:xfrm flipH="1">
            <a:off x="0" y="9434887"/>
            <a:ext cx="7556500" cy="1258513"/>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425835" y="70115"/>
            <a:ext cx="1028592" cy="1258513"/>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4"/>
            <a:stretch>
              <a:fillRect/>
            </a:stretch>
          </a:blipFill>
        </p:spPr>
        <p:txBody>
          <a:bodyPr/>
          <a:lstStyle/>
          <a:p>
            <a:endParaRPr lang="en-GB"/>
          </a:p>
        </p:txBody>
      </p:sp>
      <p:sp>
        <p:nvSpPr>
          <p:cNvPr id="8" name="TextBox 8"/>
          <p:cNvSpPr txBox="1"/>
          <p:nvPr/>
        </p:nvSpPr>
        <p:spPr>
          <a:xfrm>
            <a:off x="546806" y="8538203"/>
            <a:ext cx="1055955" cy="1599349"/>
          </a:xfrm>
          <a:prstGeom prst="rect">
            <a:avLst/>
          </a:prstGeom>
        </p:spPr>
        <p:txBody>
          <a:bodyPr lIns="0" tIns="0" rIns="0" bIns="0" rtlCol="0" anchor="t">
            <a:spAutoFit/>
          </a:bodyPr>
          <a:lstStyle/>
          <a:p>
            <a:pPr algn="r">
              <a:lnSpc>
                <a:spcPts val="1791"/>
              </a:lnSpc>
            </a:pPr>
            <a:endParaRPr dirty="0"/>
          </a:p>
          <a:p>
            <a:pPr algn="r">
              <a:lnSpc>
                <a:spcPts val="1791"/>
              </a:lnSpc>
            </a:pPr>
            <a:endParaRPr dirty="0"/>
          </a:p>
          <a:p>
            <a:pPr>
              <a:lnSpc>
                <a:spcPts val="1791"/>
              </a:lnSpc>
            </a:pPr>
            <a:r>
              <a:rPr lang="en-US" sz="1148" b="1" dirty="0">
                <a:solidFill>
                  <a:srgbClr val="28326E"/>
                </a:solidFill>
                <a:latin typeface="Poppins Bold"/>
                <a:ea typeface="Poppins Bold"/>
                <a:cs typeface="Poppins Bold"/>
                <a:sym typeface="Poppins Bold"/>
              </a:rPr>
              <a:t>Sincerely,</a:t>
            </a:r>
          </a:p>
          <a:p>
            <a:pPr>
              <a:lnSpc>
                <a:spcPts val="1791"/>
              </a:lnSpc>
            </a:pPr>
            <a:endParaRPr lang="en-US" sz="1148" b="1" dirty="0">
              <a:solidFill>
                <a:srgbClr val="28326E"/>
              </a:solidFill>
              <a:latin typeface="Poppins Bold"/>
              <a:ea typeface="Poppins Bold"/>
              <a:cs typeface="Poppins Bold"/>
              <a:sym typeface="Poppins Bold"/>
            </a:endParaRPr>
          </a:p>
          <a:p>
            <a:pPr>
              <a:lnSpc>
                <a:spcPts val="1791"/>
              </a:lnSpc>
            </a:pPr>
            <a:endParaRPr lang="en-US" sz="1148" b="1" dirty="0">
              <a:solidFill>
                <a:srgbClr val="28326E"/>
              </a:solidFill>
              <a:latin typeface="Poppins Bold"/>
              <a:ea typeface="Poppins Bold"/>
              <a:cs typeface="Poppins Bold"/>
              <a:sym typeface="Poppins Bold"/>
            </a:endParaRPr>
          </a:p>
          <a:p>
            <a:pPr>
              <a:lnSpc>
                <a:spcPts val="1791"/>
              </a:lnSpc>
            </a:pPr>
            <a:r>
              <a:rPr lang="en-US" sz="1148" b="1" dirty="0" err="1">
                <a:solidFill>
                  <a:srgbClr val="28326E"/>
                </a:solidFill>
                <a:latin typeface="Poppins Bold"/>
                <a:ea typeface="Poppins Bold"/>
                <a:cs typeface="Poppins Bold"/>
                <a:sym typeface="Poppins Bold"/>
              </a:rPr>
              <a:t>Mr</a:t>
            </a:r>
            <a:r>
              <a:rPr lang="en-US" sz="1148" b="1" dirty="0">
                <a:solidFill>
                  <a:srgbClr val="28326E"/>
                </a:solidFill>
                <a:latin typeface="Poppins Bold"/>
                <a:ea typeface="Poppins Bold"/>
                <a:cs typeface="Poppins Bold"/>
                <a:sym typeface="Poppins Bold"/>
              </a:rPr>
              <a:t> D. Anstee </a:t>
            </a:r>
          </a:p>
          <a:p>
            <a:pPr>
              <a:lnSpc>
                <a:spcPts val="1791"/>
              </a:lnSpc>
            </a:pPr>
            <a:r>
              <a:rPr lang="en-US" sz="1148" b="1" dirty="0">
                <a:solidFill>
                  <a:srgbClr val="28326E"/>
                </a:solidFill>
                <a:latin typeface="Poppins Bold"/>
                <a:ea typeface="Poppins Bold"/>
                <a:cs typeface="Poppins Bold"/>
                <a:sym typeface="Poppins Bold"/>
              </a:rPr>
              <a:t>Headteacher</a:t>
            </a:r>
          </a:p>
        </p:txBody>
      </p:sp>
      <p:sp>
        <p:nvSpPr>
          <p:cNvPr id="9" name="TextBox 9"/>
          <p:cNvSpPr txBox="1"/>
          <p:nvPr/>
        </p:nvSpPr>
        <p:spPr>
          <a:xfrm>
            <a:off x="4482339" y="505697"/>
            <a:ext cx="2134030" cy="193675"/>
          </a:xfrm>
          <a:prstGeom prst="rect">
            <a:avLst/>
          </a:prstGeom>
        </p:spPr>
        <p:txBody>
          <a:bodyPr lIns="0" tIns="0" rIns="0" bIns="0" rtlCol="0" anchor="t">
            <a:spAutoFit/>
          </a:bodyPr>
          <a:lstStyle/>
          <a:p>
            <a:pPr algn="l">
              <a:lnSpc>
                <a:spcPts val="1400"/>
              </a:lnSpc>
              <a:spcBef>
                <a:spcPct val="0"/>
              </a:spcBef>
            </a:pPr>
            <a:r>
              <a:rPr lang="en-US" sz="1000" b="1" spc="40" dirty="0">
                <a:solidFill>
                  <a:srgbClr val="28326E"/>
                </a:solidFill>
                <a:latin typeface="Calibri (MS) Bold"/>
                <a:ea typeface="Calibri (MS) Bold"/>
                <a:cs typeface="Calibri (MS) Bold"/>
                <a:sym typeface="Calibri (MS) Bold"/>
              </a:rPr>
              <a:t>WILLIAMSTOWN PRIMARY SCHOOL</a:t>
            </a:r>
          </a:p>
        </p:txBody>
      </p:sp>
      <p:sp>
        <p:nvSpPr>
          <p:cNvPr id="10" name="TextBox 10"/>
          <p:cNvSpPr txBox="1"/>
          <p:nvPr/>
        </p:nvSpPr>
        <p:spPr>
          <a:xfrm>
            <a:off x="4482339" y="849344"/>
            <a:ext cx="2859342" cy="888641"/>
          </a:xfrm>
          <a:prstGeom prst="rect">
            <a:avLst/>
          </a:prstGeom>
        </p:spPr>
        <p:txBody>
          <a:bodyPr lIns="0" tIns="0" rIns="0" bIns="0" rtlCol="0" anchor="t">
            <a:spAutoFit/>
          </a:bodyPr>
          <a:lstStyle/>
          <a:p>
            <a:pPr algn="l">
              <a:lnSpc>
                <a:spcPts val="1399"/>
              </a:lnSpc>
            </a:pPr>
            <a:r>
              <a:rPr lang="en-US" sz="999" spc="-19" dirty="0">
                <a:solidFill>
                  <a:srgbClr val="28326E"/>
                </a:solidFill>
                <a:latin typeface="Poppins"/>
                <a:ea typeface="Poppins"/>
                <a:cs typeface="Poppins"/>
                <a:sym typeface="Poppins"/>
              </a:rPr>
              <a:t>Dinas </a:t>
            </a:r>
            <a:r>
              <a:rPr lang="en-US" sz="999" spc="-19" dirty="0" err="1">
                <a:solidFill>
                  <a:srgbClr val="28326E"/>
                </a:solidFill>
                <a:latin typeface="Poppins"/>
                <a:ea typeface="Poppins"/>
                <a:cs typeface="Poppins"/>
                <a:sym typeface="Poppins"/>
              </a:rPr>
              <a:t>Isaf</a:t>
            </a:r>
            <a:r>
              <a:rPr lang="en-US" sz="999" spc="-19" dirty="0">
                <a:solidFill>
                  <a:srgbClr val="28326E"/>
                </a:solidFill>
                <a:latin typeface="Poppins"/>
                <a:ea typeface="Poppins"/>
                <a:cs typeface="Poppins"/>
                <a:sym typeface="Poppins"/>
              </a:rPr>
              <a:t> West, </a:t>
            </a:r>
            <a:r>
              <a:rPr lang="en-US" sz="999" spc="-19" dirty="0" err="1">
                <a:solidFill>
                  <a:srgbClr val="28326E"/>
                </a:solidFill>
                <a:latin typeface="Poppins"/>
                <a:ea typeface="Poppins"/>
                <a:cs typeface="Poppins"/>
                <a:sym typeface="Poppins"/>
              </a:rPr>
              <a:t>Tonypandy</a:t>
            </a:r>
            <a:r>
              <a:rPr lang="en-US" sz="999" spc="-19" dirty="0">
                <a:solidFill>
                  <a:srgbClr val="28326E"/>
                </a:solidFill>
                <a:latin typeface="Poppins"/>
                <a:ea typeface="Poppins"/>
                <a:cs typeface="Poppins"/>
                <a:sym typeface="Poppins"/>
              </a:rPr>
              <a:t>, </a:t>
            </a:r>
          </a:p>
          <a:p>
            <a:pPr algn="l">
              <a:lnSpc>
                <a:spcPts val="1399"/>
              </a:lnSpc>
            </a:pPr>
            <a:r>
              <a:rPr lang="en-US" sz="999" spc="-19" dirty="0">
                <a:solidFill>
                  <a:srgbClr val="28326E"/>
                </a:solidFill>
                <a:latin typeface="Poppins"/>
                <a:ea typeface="Poppins"/>
                <a:cs typeface="Poppins"/>
                <a:sym typeface="Poppins"/>
              </a:rPr>
              <a:t>CF40 1AG</a:t>
            </a:r>
          </a:p>
          <a:p>
            <a:pPr algn="l">
              <a:lnSpc>
                <a:spcPts val="1399"/>
              </a:lnSpc>
            </a:pPr>
            <a:r>
              <a:rPr lang="en-US" sz="999" b="1" spc="-19" dirty="0">
                <a:solidFill>
                  <a:srgbClr val="28326E"/>
                </a:solidFill>
                <a:latin typeface="Poppins Bold"/>
                <a:ea typeface="Poppins Bold"/>
                <a:cs typeface="Poppins Bold"/>
                <a:sym typeface="Poppins Bold"/>
              </a:rPr>
              <a:t>Tel: </a:t>
            </a:r>
            <a:r>
              <a:rPr lang="en-US" sz="999" b="1" u="sng" spc="-19" dirty="0">
                <a:solidFill>
                  <a:srgbClr val="28326E"/>
                </a:solidFill>
                <a:latin typeface="Poppins Bold"/>
                <a:ea typeface="Poppins Bold"/>
                <a:cs typeface="Poppins Bold"/>
                <a:sym typeface="Poppins Bold"/>
                <a:hlinkClick r:id="rId5" tooltip="tel:01443432186"/>
              </a:rPr>
              <a:t>01443 432186</a:t>
            </a:r>
          </a:p>
          <a:p>
            <a:pPr algn="l">
              <a:lnSpc>
                <a:spcPts val="1399"/>
              </a:lnSpc>
            </a:pPr>
            <a:r>
              <a:rPr lang="en-US" sz="999" spc="-19" dirty="0" err="1">
                <a:solidFill>
                  <a:srgbClr val="28326E"/>
                </a:solidFill>
                <a:latin typeface="Poppins Bold"/>
                <a:ea typeface="Poppins Bold"/>
                <a:cs typeface="Poppins Bold"/>
                <a:sym typeface="Poppins Bold"/>
              </a:rPr>
              <a:t>admin@williamstownprimary.rctcbc.cymru</a:t>
            </a:r>
            <a:endParaRPr lang="en-US" sz="999" b="1" spc="-19" dirty="0">
              <a:solidFill>
                <a:srgbClr val="28326E"/>
              </a:solidFill>
              <a:latin typeface="Poppins Bold"/>
              <a:ea typeface="Poppins Bold"/>
              <a:cs typeface="Poppins Bold"/>
              <a:sym typeface="Poppins Bold"/>
            </a:endParaRPr>
          </a:p>
          <a:p>
            <a:pPr algn="l">
              <a:lnSpc>
                <a:spcPts val="1399"/>
              </a:lnSpc>
            </a:pPr>
            <a:endParaRPr lang="en-US" sz="999" b="1" spc="-19" dirty="0">
              <a:solidFill>
                <a:srgbClr val="28326E"/>
              </a:solidFill>
              <a:latin typeface="Poppins Bold"/>
              <a:ea typeface="Poppins Bold"/>
              <a:cs typeface="Poppins Bold"/>
              <a:sym typeface="Poppins Bold"/>
            </a:endParaRPr>
          </a:p>
        </p:txBody>
      </p:sp>
      <p:sp>
        <p:nvSpPr>
          <p:cNvPr id="13" name="TextBox 13"/>
          <p:cNvSpPr txBox="1"/>
          <p:nvPr/>
        </p:nvSpPr>
        <p:spPr>
          <a:xfrm>
            <a:off x="2010029" y="10209668"/>
            <a:ext cx="3531551" cy="346399"/>
          </a:xfrm>
          <a:prstGeom prst="rect">
            <a:avLst/>
          </a:prstGeom>
        </p:spPr>
        <p:txBody>
          <a:bodyPr lIns="0" tIns="0" rIns="0" bIns="0" rtlCol="0" anchor="t">
            <a:spAutoFit/>
          </a:bodyPr>
          <a:lstStyle/>
          <a:p>
            <a:pPr algn="ctr">
              <a:lnSpc>
                <a:spcPts val="2803"/>
              </a:lnSpc>
              <a:spcBef>
                <a:spcPct val="0"/>
              </a:spcBef>
            </a:pPr>
            <a:r>
              <a:rPr lang="en-US" sz="2002" spc="-40" dirty="0">
                <a:solidFill>
                  <a:srgbClr val="28326E"/>
                </a:solidFill>
                <a:latin typeface="Poppins"/>
                <a:ea typeface="Poppins"/>
                <a:cs typeface="Poppins"/>
                <a:sym typeface="Poppins"/>
              </a:rPr>
              <a:t>Making a difference together</a:t>
            </a:r>
          </a:p>
        </p:txBody>
      </p:sp>
      <p:sp>
        <p:nvSpPr>
          <p:cNvPr id="34" name="Rectangle 33">
            <a:extLst>
              <a:ext uri="{FF2B5EF4-FFF2-40B4-BE49-F238E27FC236}">
                <a16:creationId xmlns:a16="http://schemas.microsoft.com/office/drawing/2014/main" id="{906ED35C-CC5C-454E-93CC-CDD5B683F16A}"/>
              </a:ext>
            </a:extLst>
          </p:cNvPr>
          <p:cNvSpPr/>
          <p:nvPr/>
        </p:nvSpPr>
        <p:spPr>
          <a:xfrm>
            <a:off x="167558" y="2082011"/>
            <a:ext cx="7174123" cy="1015663"/>
          </a:xfrm>
          <a:prstGeom prst="rect">
            <a:avLst/>
          </a:prstGeom>
        </p:spPr>
        <p:txBody>
          <a:bodyPr wrap="square">
            <a:spAutoFit/>
          </a:bodyPr>
          <a:lstStyle/>
          <a:p>
            <a:endParaRPr lang="en-GB" sz="1200" dirty="0"/>
          </a:p>
          <a:p>
            <a:endParaRPr lang="en-GB" sz="1200" dirty="0"/>
          </a:p>
          <a:p>
            <a:endParaRPr lang="en-GB" sz="1200" dirty="0"/>
          </a:p>
          <a:p>
            <a:endParaRPr lang="en-GB" sz="1200" dirty="0"/>
          </a:p>
          <a:p>
            <a:endParaRPr lang="en-GB" sz="1200" dirty="0"/>
          </a:p>
        </p:txBody>
      </p:sp>
      <p:sp>
        <p:nvSpPr>
          <p:cNvPr id="14" name="Google Shape;89;p1">
            <a:extLst>
              <a:ext uri="{FF2B5EF4-FFF2-40B4-BE49-F238E27FC236}">
                <a16:creationId xmlns:a16="http://schemas.microsoft.com/office/drawing/2014/main" id="{2E3F4A91-7A33-427E-8B09-8FCB5FA80961}"/>
              </a:ext>
            </a:extLst>
          </p:cNvPr>
          <p:cNvSpPr txBox="1"/>
          <p:nvPr/>
        </p:nvSpPr>
        <p:spPr>
          <a:xfrm>
            <a:off x="214819" y="1279516"/>
            <a:ext cx="6372215" cy="646331"/>
          </a:xfrm>
          <a:prstGeom prst="rect">
            <a:avLst/>
          </a:prstGeom>
          <a:noFill/>
          <a:ln>
            <a:noFill/>
          </a:ln>
        </p:spPr>
        <p:txBody>
          <a:bodyPr spcFirstLastPara="1" wrap="square" lIns="0" tIns="0" rIns="0" bIns="0" anchor="t" anchorCtr="0">
            <a:spAutoFit/>
          </a:bodyPr>
          <a:lstStyle/>
          <a:p>
            <a:pPr algn="just"/>
            <a:r>
              <a:rPr lang="en-GB" dirty="0">
                <a:latin typeface="+mn-lt"/>
              </a:rPr>
              <a:t>Tuesday 13</a:t>
            </a:r>
            <a:r>
              <a:rPr lang="en-GB" baseline="30000" dirty="0">
                <a:latin typeface="+mn-lt"/>
              </a:rPr>
              <a:t>th</a:t>
            </a:r>
            <a:r>
              <a:rPr lang="en-GB" dirty="0">
                <a:latin typeface="+mn-lt"/>
              </a:rPr>
              <a:t> January</a:t>
            </a:r>
          </a:p>
          <a:p>
            <a:pPr algn="just"/>
            <a:endParaRPr lang="en-GB" dirty="0">
              <a:latin typeface="+mn-lt"/>
            </a:endParaRPr>
          </a:p>
          <a:p>
            <a:endParaRPr lang="en-GB" dirty="0">
              <a:latin typeface="+mn-lt"/>
            </a:endParaRPr>
          </a:p>
        </p:txBody>
      </p:sp>
      <p:pic>
        <p:nvPicPr>
          <p:cNvPr id="11" name="Picture 10">
            <a:extLst>
              <a:ext uri="{FF2B5EF4-FFF2-40B4-BE49-F238E27FC236}">
                <a16:creationId xmlns:a16="http://schemas.microsoft.com/office/drawing/2014/main" id="{D9584604-80C2-4F81-8F59-CA9758E2F35D}"/>
              </a:ext>
            </a:extLst>
          </p:cNvPr>
          <p:cNvPicPr>
            <a:picLocks noChangeAspect="1"/>
          </p:cNvPicPr>
          <p:nvPr/>
        </p:nvPicPr>
        <p:blipFill>
          <a:blip r:embed="rId6"/>
          <a:stretch>
            <a:fillRect/>
          </a:stretch>
        </p:blipFill>
        <p:spPr>
          <a:xfrm>
            <a:off x="546806" y="9296228"/>
            <a:ext cx="716181" cy="449065"/>
          </a:xfrm>
          <a:prstGeom prst="rect">
            <a:avLst/>
          </a:prstGeom>
        </p:spPr>
      </p:pic>
      <p:sp>
        <p:nvSpPr>
          <p:cNvPr id="17" name="TextBox 16">
            <a:extLst>
              <a:ext uri="{FF2B5EF4-FFF2-40B4-BE49-F238E27FC236}">
                <a16:creationId xmlns:a16="http://schemas.microsoft.com/office/drawing/2014/main" id="{8AF93FA4-6D2F-4D27-8C81-45525A5FD1EB}"/>
              </a:ext>
            </a:extLst>
          </p:cNvPr>
          <p:cNvSpPr txBox="1"/>
          <p:nvPr/>
        </p:nvSpPr>
        <p:spPr>
          <a:xfrm>
            <a:off x="167558" y="1474153"/>
            <a:ext cx="7174123" cy="7509748"/>
          </a:xfrm>
          <a:prstGeom prst="rect">
            <a:avLst/>
          </a:prstGeom>
          <a:noFill/>
        </p:spPr>
        <p:txBody>
          <a:bodyPr wrap="square" rtlCol="0">
            <a:spAutoFit/>
          </a:bodyPr>
          <a:lstStyle/>
          <a:p>
            <a:pPr fontAlgn="t"/>
            <a:r>
              <a:rPr lang="en-GB" sz="1200" b="1" dirty="0">
                <a:latin typeface="Arial" panose="020B0604020202020204" pitchFamily="34" charset="0"/>
                <a:cs typeface="Arial" panose="020B0604020202020204" pitchFamily="34" charset="0"/>
              </a:rPr>
              <a:t>Dear Parent/Carer </a:t>
            </a:r>
          </a:p>
          <a:p>
            <a:pPr fontAlgn="t"/>
            <a:endParaRPr lang="en-GB" sz="1200" dirty="0">
              <a:latin typeface="Arial" panose="020B0604020202020204" pitchFamily="34" charset="0"/>
              <a:cs typeface="Arial" panose="020B0604020202020204" pitchFamily="34" charset="0"/>
            </a:endParaRPr>
          </a:p>
          <a:p>
            <a:pPr fontAlgn="t"/>
            <a:r>
              <a:rPr lang="en-GB" sz="1200" dirty="0">
                <a:latin typeface="Arial" panose="020B0604020202020204" pitchFamily="34" charset="0"/>
                <a:cs typeface="Arial" panose="020B0604020202020204" pitchFamily="34" charset="0"/>
              </a:rPr>
              <a:t>Happy New Year/</a:t>
            </a:r>
            <a:r>
              <a:rPr lang="en-GB" sz="1200" dirty="0" err="1">
                <a:latin typeface="Arial" panose="020B0604020202020204" pitchFamily="34" charset="0"/>
                <a:cs typeface="Arial" panose="020B0604020202020204" pitchFamily="34" charset="0"/>
              </a:rPr>
              <a:t>Blwyddyn</a:t>
            </a:r>
            <a:r>
              <a:rPr lang="en-GB" sz="1200" dirty="0">
                <a:latin typeface="Arial" panose="020B0604020202020204" pitchFamily="34" charset="0"/>
                <a:cs typeface="Arial" panose="020B0604020202020204" pitchFamily="34" charset="0"/>
              </a:rPr>
              <a:t> Newydd </a:t>
            </a:r>
            <a:r>
              <a:rPr lang="en-GB" sz="1200" dirty="0" err="1">
                <a:latin typeface="Arial" panose="020B0604020202020204" pitchFamily="34" charset="0"/>
                <a:cs typeface="Arial" panose="020B0604020202020204" pitchFamily="34" charset="0"/>
              </a:rPr>
              <a:t>Dda</a:t>
            </a:r>
            <a:r>
              <a:rPr lang="en-GB" sz="1200" dirty="0">
                <a:latin typeface="Arial" panose="020B0604020202020204" pitchFamily="34" charset="0"/>
                <a:cs typeface="Arial" panose="020B0604020202020204" pitchFamily="34" charset="0"/>
              </a:rPr>
              <a:t> and welcome back to the start of our new school term! We hope you had a wonderful Christmas break and are ready for an exciting term ahead. I would like to take this opportunity to thank you for the incredible support you showed during our Christmas performances. Your enthusiasm and encouragement made these events truly special for the children. We were also delighted to see so many of you at our first </a:t>
            </a:r>
            <a:r>
              <a:rPr lang="en-GB" sz="1200" b="1" dirty="0">
                <a:latin typeface="Arial" panose="020B0604020202020204" pitchFamily="34" charset="0"/>
                <a:cs typeface="Arial" panose="020B0604020202020204" pitchFamily="34" charset="0"/>
              </a:rPr>
              <a:t>Community Christmas Event</a:t>
            </a:r>
            <a:r>
              <a:rPr lang="en-GB" sz="1200" dirty="0">
                <a:latin typeface="Arial" panose="020B0604020202020204" pitchFamily="34" charset="0"/>
                <a:cs typeface="Arial" panose="020B0604020202020204" pitchFamily="34" charset="0"/>
              </a:rPr>
              <a:t>, which was a fantastic celebration of togetherness. A special thank you goes to the members of the </a:t>
            </a:r>
            <a:r>
              <a:rPr lang="en-GB" sz="1200" b="1" dirty="0">
                <a:latin typeface="Arial" panose="020B0604020202020204" pitchFamily="34" charset="0"/>
                <a:cs typeface="Arial" panose="020B0604020202020204" pitchFamily="34" charset="0"/>
              </a:rPr>
              <a:t>Penrhiwfer and Williamstown Partnership</a:t>
            </a:r>
            <a:r>
              <a:rPr lang="en-GB" sz="1200" dirty="0">
                <a:latin typeface="Arial" panose="020B0604020202020204" pitchFamily="34" charset="0"/>
                <a:cs typeface="Arial" panose="020B0604020202020204" pitchFamily="34" charset="0"/>
              </a:rPr>
              <a:t> for their hard work and commitment in making this event such a success. We look forward to hosting more joint events in the coming months to strengthen our community links even further.</a:t>
            </a:r>
          </a:p>
          <a:p>
            <a:pPr fontAlgn="t"/>
            <a:endParaRPr lang="en-GB" sz="1200" dirty="0">
              <a:latin typeface="Arial" panose="020B0604020202020204" pitchFamily="34" charset="0"/>
              <a:cs typeface="Arial" panose="020B0604020202020204" pitchFamily="34" charset="0"/>
            </a:endParaRPr>
          </a:p>
          <a:p>
            <a:pPr fontAlgn="t"/>
            <a:r>
              <a:rPr lang="en-GB" sz="1200" dirty="0">
                <a:latin typeface="Arial" panose="020B0604020202020204" pitchFamily="34" charset="0"/>
                <a:cs typeface="Arial" panose="020B0604020202020204" pitchFamily="34" charset="0"/>
              </a:rPr>
              <a:t>This term, we are also investing in improvements to our school building. Over the next few weeks, work will take place in our </a:t>
            </a:r>
            <a:r>
              <a:rPr lang="en-GB" sz="1200" b="1" dirty="0">
                <a:latin typeface="Arial" panose="020B0604020202020204" pitchFamily="34" charset="0"/>
                <a:cs typeface="Arial" panose="020B0604020202020204" pitchFamily="34" charset="0"/>
              </a:rPr>
              <a:t>Heart Space and foyer areas</a:t>
            </a:r>
            <a:r>
              <a:rPr lang="en-GB" sz="1200" dirty="0">
                <a:latin typeface="Arial" panose="020B0604020202020204" pitchFamily="34" charset="0"/>
                <a:cs typeface="Arial" panose="020B0604020202020204" pitchFamily="34" charset="0"/>
              </a:rPr>
              <a:t>, including redecoration and the introduction of new furniture. These changes are designed to create a purposeful and calm learning environment that supports the development of independence for all our learners. We are excited about the positive impact these improvements will have on the school experience for your children.</a:t>
            </a:r>
          </a:p>
          <a:p>
            <a:pPr fontAlgn="t"/>
            <a:endParaRPr lang="en-GB" sz="1200" dirty="0">
              <a:latin typeface="Arial" panose="020B0604020202020204" pitchFamily="34" charset="0"/>
              <a:cs typeface="Arial" panose="020B0604020202020204" pitchFamily="34" charset="0"/>
            </a:endParaRPr>
          </a:p>
          <a:p>
            <a:pPr fontAlgn="t"/>
            <a:r>
              <a:rPr lang="en-GB" sz="1200" b="1" dirty="0">
                <a:latin typeface="Arial" panose="020B0604020202020204" pitchFamily="34" charset="0"/>
                <a:cs typeface="Arial" panose="020B0604020202020204" pitchFamily="34" charset="0"/>
              </a:rPr>
              <a:t>Communication</a:t>
            </a:r>
          </a:p>
          <a:p>
            <a:pPr fontAlgn="t"/>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Thank you to everyone who completed our communication survey last term. Your feedback has helped us to launch a new </a:t>
            </a:r>
            <a:r>
              <a:rPr lang="en-GB" sz="1200" b="1" dirty="0">
                <a:latin typeface="Arial" panose="020B0604020202020204" pitchFamily="34" charset="0"/>
                <a:cs typeface="Arial" panose="020B0604020202020204" pitchFamily="34" charset="0"/>
              </a:rPr>
              <a:t>school Facebook page</a:t>
            </a:r>
            <a:r>
              <a:rPr lang="en-GB" sz="1200" dirty="0">
                <a:latin typeface="Arial" panose="020B0604020202020204" pitchFamily="34" charset="0"/>
                <a:cs typeface="Arial" panose="020B0604020202020204" pitchFamily="34" charset="0"/>
              </a:rPr>
              <a:t>, which will be used to share community and family work, as well as provide key messages and reminders about whole-school events. Clear and effective communication is essential, and we want to ensure you always feel informed and supported. If you have any concerns about your child’s learning or wellbeing, please speak directly to their </a:t>
            </a:r>
            <a:r>
              <a:rPr lang="en-GB" sz="1200" b="1" dirty="0">
                <a:latin typeface="Arial" panose="020B0604020202020204" pitchFamily="34" charset="0"/>
                <a:cs typeface="Arial" panose="020B0604020202020204" pitchFamily="34" charset="0"/>
              </a:rPr>
              <a:t>class teacher</a:t>
            </a:r>
            <a:r>
              <a:rPr lang="en-GB" sz="1200" dirty="0">
                <a:latin typeface="Arial" panose="020B0604020202020204" pitchFamily="34" charset="0"/>
                <a:cs typeface="Arial" panose="020B0604020202020204" pitchFamily="34" charset="0"/>
              </a:rPr>
              <a:t> in the first instance. For further support, you can contact the relevant Phase Lead:</a:t>
            </a:r>
          </a:p>
          <a:p>
            <a:pPr fontAlgn="t"/>
            <a:endParaRPr lang="en-GB" sz="1200" dirty="0">
              <a:latin typeface="Arial" panose="020B0604020202020204" pitchFamily="34" charset="0"/>
              <a:cs typeface="Arial" panose="020B0604020202020204" pitchFamily="34" charset="0"/>
            </a:endParaRPr>
          </a:p>
          <a:p>
            <a:pPr fontAlgn="t">
              <a:buFont typeface="Arial" panose="020B0604020202020204" pitchFamily="34" charset="0"/>
              <a:buNone/>
            </a:pPr>
            <a:r>
              <a:rPr lang="en-GB" sz="1200" b="1" dirty="0">
                <a:latin typeface="Arial" panose="020B0604020202020204" pitchFamily="34" charset="0"/>
                <a:cs typeface="Arial" panose="020B0604020202020204" pitchFamily="34" charset="0"/>
              </a:rPr>
              <a:t>                             Mr Stagg</a:t>
            </a:r>
            <a:r>
              <a:rPr lang="en-GB" sz="1200" dirty="0">
                <a:latin typeface="Arial" panose="020B0604020202020204" pitchFamily="34" charset="0"/>
                <a:cs typeface="Arial" panose="020B0604020202020204" pitchFamily="34" charset="0"/>
              </a:rPr>
              <a:t> – Years 3 to 6                    </a:t>
            </a:r>
            <a:r>
              <a:rPr lang="en-GB" sz="1200" b="1" dirty="0">
                <a:latin typeface="Arial" panose="020B0604020202020204" pitchFamily="34" charset="0"/>
                <a:cs typeface="Arial" panose="020B0604020202020204" pitchFamily="34" charset="0"/>
              </a:rPr>
              <a:t>Mr Lewis</a:t>
            </a:r>
            <a:r>
              <a:rPr lang="en-GB" sz="1200" dirty="0">
                <a:latin typeface="Arial" panose="020B0604020202020204" pitchFamily="34" charset="0"/>
                <a:cs typeface="Arial" panose="020B0604020202020204" pitchFamily="34" charset="0"/>
              </a:rPr>
              <a:t> – Nursery to Year 2</a:t>
            </a:r>
          </a:p>
          <a:p>
            <a:pPr fontAlgn="t">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fontAlgn="t"/>
            <a:r>
              <a:rPr lang="en-GB" sz="1200" b="1" dirty="0">
                <a:latin typeface="Arial" panose="020B0604020202020204" pitchFamily="34" charset="0"/>
                <a:cs typeface="Arial" panose="020B0604020202020204" pitchFamily="34" charset="0"/>
              </a:rPr>
              <a:t>Looking Ahead</a:t>
            </a:r>
          </a:p>
          <a:p>
            <a:pPr fontAlgn="t"/>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This newsletter includes some important dates for the term ahead which, although short, is going to be very busy! It is an exciting term as we prepare for our </a:t>
            </a:r>
            <a:r>
              <a:rPr lang="en-GB" sz="1200" b="1" dirty="0">
                <a:latin typeface="Arial" panose="020B0604020202020204" pitchFamily="34" charset="0"/>
                <a:cs typeface="Arial" panose="020B0604020202020204" pitchFamily="34" charset="0"/>
              </a:rPr>
              <a:t>Eisteddfod</a:t>
            </a:r>
            <a:r>
              <a:rPr lang="en-GB" sz="1200" dirty="0">
                <a:latin typeface="Arial" panose="020B0604020202020204" pitchFamily="34" charset="0"/>
                <a:cs typeface="Arial" panose="020B0604020202020204" pitchFamily="34" charset="0"/>
              </a:rPr>
              <a:t>, giving us the opportunity to celebrate what it means to be Welsh and to live in Wales. The term will culminate in our very first </a:t>
            </a:r>
            <a:r>
              <a:rPr lang="en-GB" sz="1200" b="1" dirty="0">
                <a:latin typeface="Arial" panose="020B0604020202020204" pitchFamily="34" charset="0"/>
                <a:cs typeface="Arial" panose="020B0604020202020204" pitchFamily="34" charset="0"/>
              </a:rPr>
              <a:t>Spring Fayre</a:t>
            </a:r>
            <a:r>
              <a:rPr lang="en-GB" sz="1200" dirty="0">
                <a:latin typeface="Arial" panose="020B0604020202020204" pitchFamily="34" charset="0"/>
                <a:cs typeface="Arial" panose="020B0604020202020204" pitchFamily="34" charset="0"/>
              </a:rPr>
              <a:t> – an event we are thrilled to introduce. This will be a wonderful opportunity to purchase crafts, celebrate some of the incredible work of the children, and enjoy a range of community stalls.</a:t>
            </a:r>
          </a:p>
          <a:p>
            <a:pPr fontAlgn="t"/>
            <a:endParaRPr lang="en-GB" sz="1200" dirty="0">
              <a:latin typeface="Arial" panose="020B0604020202020204" pitchFamily="34" charset="0"/>
              <a:cs typeface="Arial" panose="020B0604020202020204" pitchFamily="34" charset="0"/>
            </a:endParaRPr>
          </a:p>
          <a:p>
            <a:pPr fontAlgn="t"/>
            <a:r>
              <a:rPr lang="en-GB" sz="1200" dirty="0">
                <a:latin typeface="Arial" panose="020B0604020202020204" pitchFamily="34" charset="0"/>
                <a:cs typeface="Arial" panose="020B0604020202020204" pitchFamily="34" charset="0"/>
              </a:rPr>
              <a:t>Thank you for your continued support. We look forward to working together to make this term a successful and rewarding one for every child.</a:t>
            </a:r>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35950B9-EEE5-40E5-8857-C993C6840C00}"/>
              </a:ext>
            </a:extLst>
          </p:cNvPr>
          <p:cNvSpPr/>
          <p:nvPr/>
        </p:nvSpPr>
        <p:spPr>
          <a:xfrm>
            <a:off x="78600" y="7024255"/>
            <a:ext cx="3744832" cy="353943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Rounded Corners 2">
            <a:extLst>
              <a:ext uri="{FF2B5EF4-FFF2-40B4-BE49-F238E27FC236}">
                <a16:creationId xmlns:a16="http://schemas.microsoft.com/office/drawing/2014/main" id="{5A87AFA0-265B-43CF-BB6D-EABE75B240CD}"/>
              </a:ext>
            </a:extLst>
          </p:cNvPr>
          <p:cNvSpPr/>
          <p:nvPr/>
        </p:nvSpPr>
        <p:spPr>
          <a:xfrm>
            <a:off x="78600" y="2460211"/>
            <a:ext cx="3744832" cy="4341510"/>
          </a:xfrm>
          <a:prstGeom prst="roundRect">
            <a:avLst/>
          </a:prstGeom>
          <a:solidFill>
            <a:schemeClr val="bg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rPr>
              <a:t>Attendance</a:t>
            </a:r>
            <a:endParaRPr lang="en-GB" sz="1200" b="1" u="sng" dirty="0">
              <a:solidFill>
                <a:schemeClr val="tx1"/>
              </a:solidFill>
            </a:endParaRPr>
          </a:p>
          <a:p>
            <a:pPr algn="ctr"/>
            <a:endParaRPr lang="en-GB" sz="1200" b="1" u="sng" dirty="0">
              <a:solidFill>
                <a:schemeClr val="tx1"/>
              </a:solidFill>
            </a:endParaRPr>
          </a:p>
          <a:p>
            <a:pPr algn="ctr"/>
            <a:r>
              <a:rPr lang="en-GB" sz="1200" dirty="0">
                <a:solidFill>
                  <a:schemeClr val="tx1"/>
                </a:solidFill>
              </a:rPr>
              <a:t>Last half term you would have received an email regarding your child’s attendance. For many of our pupils, their attendance is very good however it is important that all children are in school every day. </a:t>
            </a:r>
          </a:p>
          <a:p>
            <a:pPr algn="ctr"/>
            <a:endParaRPr lang="en-GB" sz="1200" dirty="0">
              <a:solidFill>
                <a:schemeClr val="tx1"/>
              </a:solidFill>
            </a:endParaRPr>
          </a:p>
          <a:p>
            <a:pPr algn="ctr"/>
            <a:r>
              <a:rPr lang="en-GB" sz="1200" dirty="0">
                <a:solidFill>
                  <a:schemeClr val="tx1"/>
                </a:solidFill>
              </a:rPr>
              <a:t>We recognise that children can be poorly and there are certain rules around some conditions, especially sickness and tummy bugs but if your child has a cold, sore throat or is feeling under the weather then we promise to look after them. We are happy to provide Calpol if you request this, which can be administered in the school office. </a:t>
            </a:r>
          </a:p>
          <a:p>
            <a:pPr algn="ctr"/>
            <a:endParaRPr lang="en-GB" sz="1200" dirty="0">
              <a:solidFill>
                <a:schemeClr val="tx1"/>
              </a:solidFill>
            </a:endParaRPr>
          </a:p>
          <a:p>
            <a:pPr algn="ctr"/>
            <a:r>
              <a:rPr lang="en-GB" sz="1200" dirty="0">
                <a:solidFill>
                  <a:schemeClr val="tx1"/>
                </a:solidFill>
              </a:rPr>
              <a:t>We will always phone you if we think your child should be at home.</a:t>
            </a:r>
          </a:p>
          <a:p>
            <a:pPr algn="ctr"/>
            <a:endParaRPr lang="en-GB" sz="1200" dirty="0">
              <a:solidFill>
                <a:schemeClr val="tx1"/>
              </a:solidFill>
            </a:endParaRPr>
          </a:p>
          <a:p>
            <a:pPr algn="ctr"/>
            <a:r>
              <a:rPr lang="en-GB" sz="1200" dirty="0">
                <a:solidFill>
                  <a:schemeClr val="tx1"/>
                </a:solidFill>
              </a:rPr>
              <a:t>Thank you for helping us</a:t>
            </a:r>
          </a:p>
        </p:txBody>
      </p:sp>
      <p:sp>
        <p:nvSpPr>
          <p:cNvPr id="21" name="Freeform 8">
            <a:extLst>
              <a:ext uri="{FF2B5EF4-FFF2-40B4-BE49-F238E27FC236}">
                <a16:creationId xmlns:a16="http://schemas.microsoft.com/office/drawing/2014/main" id="{092022A6-29BE-4B6F-89DE-C3D9F4F14C73}"/>
              </a:ext>
            </a:extLst>
          </p:cNvPr>
          <p:cNvSpPr/>
          <p:nvPr/>
        </p:nvSpPr>
        <p:spPr>
          <a:xfrm>
            <a:off x="-1587" y="1"/>
            <a:ext cx="7558088" cy="2329862"/>
          </a:xfrm>
          <a:custGeom>
            <a:avLst/>
            <a:gdLst/>
            <a:ahLst/>
            <a:cxnLst/>
            <a:rect l="l" t="t" r="r" b="b"/>
            <a:pathLst>
              <a:path w="7560000" h="5035750">
                <a:moveTo>
                  <a:pt x="0" y="0"/>
                </a:moveTo>
                <a:lnTo>
                  <a:pt x="7560000" y="0"/>
                </a:lnTo>
                <a:lnTo>
                  <a:pt x="7560000" y="5035750"/>
                </a:lnTo>
                <a:lnTo>
                  <a:pt x="0" y="5035750"/>
                </a:lnTo>
                <a:lnTo>
                  <a:pt x="0" y="0"/>
                </a:lnTo>
                <a:close/>
              </a:path>
            </a:pathLst>
          </a:custGeom>
          <a:blipFill>
            <a:blip r:embed="rId3"/>
            <a:stretch>
              <a:fillRect/>
            </a:stretch>
          </a:blipFill>
        </p:spPr>
        <p:txBody>
          <a:bodyPr/>
          <a:lstStyle/>
          <a:p>
            <a:endParaRPr lang="en-GB"/>
          </a:p>
        </p:txBody>
      </p:sp>
      <p:sp>
        <p:nvSpPr>
          <p:cNvPr id="85" name="Google Shape;85;p1"/>
          <p:cNvSpPr/>
          <p:nvPr/>
        </p:nvSpPr>
        <p:spPr>
          <a:xfrm>
            <a:off x="3985667" y="2493859"/>
            <a:ext cx="3358885" cy="8069826"/>
          </a:xfrm>
          <a:custGeom>
            <a:avLst/>
            <a:gdLst/>
            <a:ahLst/>
            <a:cxnLst/>
            <a:rect l="l" t="t" r="r" b="b"/>
            <a:pathLst>
              <a:path w="7677452" h="6858377" extrusionOk="0">
                <a:moveTo>
                  <a:pt x="7372652" y="0"/>
                </a:moveTo>
                <a:lnTo>
                  <a:pt x="304800" y="0"/>
                </a:lnTo>
                <a:cubicBezTo>
                  <a:pt x="135890" y="0"/>
                  <a:pt x="0" y="135890"/>
                  <a:pt x="0" y="304800"/>
                </a:cubicBezTo>
                <a:lnTo>
                  <a:pt x="0" y="6553577"/>
                </a:lnTo>
                <a:cubicBezTo>
                  <a:pt x="0" y="6722487"/>
                  <a:pt x="135890" y="6858377"/>
                  <a:pt x="304800" y="6858377"/>
                </a:cubicBezTo>
                <a:lnTo>
                  <a:pt x="7372652" y="6858377"/>
                </a:lnTo>
                <a:cubicBezTo>
                  <a:pt x="7541563" y="6858377"/>
                  <a:pt x="7677452" y="6722487"/>
                  <a:pt x="7677452" y="6553577"/>
                </a:cubicBezTo>
                <a:lnTo>
                  <a:pt x="7677452" y="304800"/>
                </a:lnTo>
                <a:cubicBezTo>
                  <a:pt x="7677452" y="135890"/>
                  <a:pt x="7541563" y="0"/>
                  <a:pt x="7372652" y="0"/>
                </a:cubicBezTo>
                <a:close/>
              </a:path>
            </a:pathLst>
          </a:custGeom>
          <a:solidFill>
            <a:srgbClr val="FFC000"/>
          </a:solidFill>
          <a:ln w="28575">
            <a:solidFill>
              <a:srgbClr val="002060"/>
            </a:solidFill>
          </a:ln>
        </p:spPr>
        <p:txBody>
          <a:bodyPr spcFirstLastPara="1" wrap="square" lIns="91425" tIns="91425" rIns="91425" bIns="91425" anchor="ctr" anchorCtr="0">
            <a:noAutofit/>
          </a:bodyPr>
          <a:lstStyle/>
          <a:p>
            <a:pPr algn="ctr">
              <a:buSzPts val="1400"/>
            </a:pPr>
            <a:endParaRPr lang="en-GB" sz="2000" b="1" dirty="0">
              <a:latin typeface="Calibri" panose="020F0502020204030204" pitchFamily="34" charset="0"/>
              <a:ea typeface="Calibri" panose="020F0502020204030204" pitchFamily="34" charset="0"/>
              <a:cs typeface="Calibri" panose="020F0502020204030204" pitchFamily="34" charset="0"/>
            </a:endParaRPr>
          </a:p>
          <a:p>
            <a:pPr algn="ctr">
              <a:buSzPts val="1400"/>
            </a:pPr>
            <a:endParaRPr lang="en-GB" sz="2000" b="1" dirty="0">
              <a:latin typeface="Calibri" panose="020F0502020204030204" pitchFamily="34" charset="0"/>
              <a:ea typeface="Calibri" panose="020F0502020204030204" pitchFamily="34" charset="0"/>
              <a:cs typeface="Calibri" panose="020F0502020204030204" pitchFamily="34" charset="0"/>
            </a:endParaRPr>
          </a:p>
          <a:p>
            <a:pPr algn="ctr"/>
            <a:r>
              <a:rPr lang="en-GB" sz="1800" b="1" u="sng" dirty="0">
                <a:solidFill>
                  <a:schemeClr val="tx1"/>
                </a:solidFill>
                <a:latin typeface="Calibri" panose="020F0502020204030204" pitchFamily="34" charset="0"/>
                <a:ea typeface="Calibri" panose="020F0502020204030204" pitchFamily="34" charset="0"/>
                <a:cs typeface="Calibri" panose="020F0502020204030204" pitchFamily="34" charset="0"/>
              </a:rPr>
              <a:t>Communication</a:t>
            </a:r>
            <a:endParaRPr lang="en-GB" b="1" u="sng"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Facebook</a:t>
            </a: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Thanks to your input in a recent communication survey, we have launched our new Facebook page that is dedicated to our community and families work and also as a means of sharing information.  Our X (Twitter) profile will be closed down this term.</a:t>
            </a: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“My Child At School”</a:t>
            </a: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The MCAS app is now our principle way of communicating important messages and announcements. You can also use the app to report and track your child’s absences and to email the school. </a:t>
            </a: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Google Classroom</a:t>
            </a: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Celebrations of your child’s work as well as any home tasks or communication directly from the class teacher will be available on Google Classroom. You will need your child’s hwb log in details to access this. If your child does not know this then please contact your child’s teacher.</a:t>
            </a: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Parent Council</a:t>
            </a: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Later this term we will be launching our parent council. This will be an </a:t>
            </a:r>
            <a:r>
              <a:rPr lang="en-GB" dirty="0" err="1">
                <a:solidFill>
                  <a:schemeClr val="tx1"/>
                </a:solidFill>
                <a:latin typeface="Calibri" panose="020F0502020204030204" pitchFamily="34" charset="0"/>
                <a:ea typeface="Calibri" panose="020F0502020204030204" pitchFamily="34" charset="0"/>
                <a:cs typeface="Calibri" panose="020F0502020204030204" pitchFamily="34" charset="0"/>
              </a:rPr>
              <a:t>opportuntity</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for a parent representative from each class to work with senior leaders in ensuring our school is the very best it can be for every child. Please look out for more information on this in the coming term.</a:t>
            </a: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GB"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GB"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buSzPts val="1400"/>
            </a:pPr>
            <a:endParaRPr lang="en-GB" sz="2000" b="1" dirty="0">
              <a:latin typeface="Calibri" panose="020F0502020204030204" pitchFamily="34" charset="0"/>
              <a:ea typeface="Calibri" panose="020F0502020204030204" pitchFamily="34" charset="0"/>
              <a:cs typeface="Calibri" panose="020F0502020204030204" pitchFamily="34" charset="0"/>
            </a:endParaRPr>
          </a:p>
        </p:txBody>
      </p:sp>
      <p:sp>
        <p:nvSpPr>
          <p:cNvPr id="94" name="Google Shape;94;p1"/>
          <p:cNvSpPr txBox="1"/>
          <p:nvPr/>
        </p:nvSpPr>
        <p:spPr>
          <a:xfrm>
            <a:off x="211948" y="7149906"/>
            <a:ext cx="3566302" cy="3317831"/>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r>
              <a:rPr lang="en-GB" sz="1400" b="1" i="0" u="none" strike="noStrike" cap="none" dirty="0">
                <a:solidFill>
                  <a:srgbClr val="000000"/>
                </a:solidFill>
                <a:latin typeface="Arial"/>
                <a:ea typeface="Arial"/>
                <a:cs typeface="Arial"/>
                <a:sym typeface="Arial"/>
              </a:rPr>
              <a:t>Volunteers</a:t>
            </a:r>
          </a:p>
          <a:p>
            <a:pPr lvl="0" algn="ctr">
              <a:lnSpc>
                <a:spcPct val="140009"/>
              </a:lnSpc>
              <a:buSzPts val="2037"/>
            </a:pPr>
            <a:r>
              <a:rPr lang="en-GB" i="0" u="none" strike="noStrike" cap="none" dirty="0">
                <a:solidFill>
                  <a:srgbClr val="000000"/>
                </a:solidFill>
                <a:latin typeface="Arial"/>
                <a:ea typeface="Arial"/>
                <a:cs typeface="Arial"/>
                <a:sym typeface="Arial"/>
              </a:rPr>
              <a:t>Do you have some spare time to support your child/grandchild’s class? We are looking for volunteers to support us in school. This support will include listening to readers, helping on school trips or in creative sessions or in any other way that you are able to lend a hand. If you ar</a:t>
            </a:r>
            <a:r>
              <a:rPr lang="en-GB" dirty="0"/>
              <a:t>e able to help out then please email </a:t>
            </a:r>
            <a:r>
              <a:rPr lang="en-GB" b="1" dirty="0"/>
              <a:t>CommunityW5@Hwbcymru.net </a:t>
            </a:r>
            <a:r>
              <a:rPr lang="en-GB" dirty="0"/>
              <a:t>or contact the school for an application pack.</a:t>
            </a:r>
            <a:endParaRPr i="0" u="none" strike="noStrike" cap="none" dirty="0">
              <a:solidFill>
                <a:srgbClr val="000000"/>
              </a:solidFill>
              <a:latin typeface="Arial"/>
              <a:ea typeface="Arial"/>
              <a:cs typeface="Arial"/>
              <a:sym typeface="Arial"/>
            </a:endParaRPr>
          </a:p>
        </p:txBody>
      </p:sp>
      <p:sp>
        <p:nvSpPr>
          <p:cNvPr id="96" name="Google Shape;96;p1"/>
          <p:cNvSpPr txBox="1"/>
          <p:nvPr/>
        </p:nvSpPr>
        <p:spPr>
          <a:xfrm>
            <a:off x="-1588" y="393017"/>
            <a:ext cx="7558088" cy="18145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Poppins"/>
                <a:cs typeface="Poppins"/>
                <a:sym typeface="Poppins"/>
              </a:rPr>
              <a:t>WPS NEWS</a:t>
            </a:r>
          </a:p>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Arial"/>
                <a:cs typeface="Poppins"/>
                <a:sym typeface="Poppins"/>
              </a:rPr>
              <a:t>January 2026</a:t>
            </a:r>
            <a:endParaRPr sz="1400" b="0" i="0" u="none" strike="noStrike" cap="none" dirty="0">
              <a:solidFill>
                <a:srgbClr val="000000"/>
              </a:solidFill>
              <a:latin typeface="Arial"/>
              <a:ea typeface="Arial"/>
              <a:cs typeface="Arial"/>
              <a:sym typeface="Arial"/>
            </a:endParaRPr>
          </a:p>
        </p:txBody>
      </p:sp>
      <p:sp>
        <p:nvSpPr>
          <p:cNvPr id="2" name="AutoShape 2" descr="Image preview">
            <a:extLst>
              <a:ext uri="{FF2B5EF4-FFF2-40B4-BE49-F238E27FC236}">
                <a16:creationId xmlns:a16="http://schemas.microsoft.com/office/drawing/2014/main" id="{D1360E30-A198-42E9-B872-587F2AB484B9}"/>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387787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a:xfrm flipH="1">
            <a:off x="-44826" y="9608645"/>
            <a:ext cx="7601326" cy="1084755"/>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p:cNvSpPr txBox="1"/>
          <p:nvPr/>
        </p:nvSpPr>
        <p:spPr>
          <a:xfrm>
            <a:off x="266189" y="1286519"/>
            <a:ext cx="6979295" cy="6615529"/>
          </a:xfrm>
          <a:prstGeom prst="rect">
            <a:avLst/>
          </a:prstGeom>
        </p:spPr>
        <p:txBody>
          <a:bodyPr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kern="1200" dirty="0">
                <a:solidFill>
                  <a:srgbClr val="28326E"/>
                </a:solidFill>
                <a:latin typeface="Calibri"/>
                <a:ea typeface="Poppins"/>
                <a:cs typeface="Poppins"/>
                <a:sym typeface="Poppins"/>
              </a:rPr>
              <a:t>Upcoming dates for the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w/c </a:t>
            </a:r>
            <a:r>
              <a:rPr lang="en-US" sz="1600" kern="1200" dirty="0">
                <a:solidFill>
                  <a:srgbClr val="28326E"/>
                </a:solidFill>
                <a:latin typeface="Calibri"/>
                <a:ea typeface="Poppins"/>
                <a:cs typeface="Poppins"/>
                <a:sym typeface="Poppins"/>
              </a:rPr>
              <a:t>12</a:t>
            </a:r>
            <a:r>
              <a:rPr kumimoji="0" lang="en-US" sz="1600" i="0" u="none" strike="noStrike" kern="1200" cap="none" spc="0" normalizeH="0" baseline="30000" noProof="0" dirty="0" err="1">
                <a:ln>
                  <a:noFill/>
                </a:ln>
                <a:solidFill>
                  <a:srgbClr val="28326E"/>
                </a:solidFill>
                <a:effectLst/>
                <a:uLnTx/>
                <a:uFillTx/>
                <a:latin typeface="Calibri"/>
                <a:ea typeface="Poppins"/>
                <a:cs typeface="Poppins"/>
                <a:sym typeface="Poppins"/>
              </a:rPr>
              <a:t>th</a:t>
            </a: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 Jan Forest School sessions begin (See MCAS for details – Y4-6)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16</a:t>
            </a:r>
            <a:r>
              <a:rPr kumimoji="0" lang="en-US" sz="160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 January – Nursery meet with parents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2</a:t>
            </a:r>
            <a:r>
              <a:rPr kumimoji="0" lang="en-US" sz="1600" i="0" u="none" strike="noStrike" kern="1200" cap="none" spc="0" normalizeH="0" baseline="30000" noProof="0" dirty="0" err="1">
                <a:ln>
                  <a:noFill/>
                </a:ln>
                <a:solidFill>
                  <a:srgbClr val="28326E"/>
                </a:solidFill>
                <a:effectLst/>
                <a:uLnTx/>
                <a:uFillTx/>
                <a:latin typeface="Calibri"/>
                <a:ea typeface="Poppins"/>
                <a:cs typeface="Poppins"/>
                <a:sym typeface="Poppins"/>
              </a:rPr>
              <a:t>nd</a:t>
            </a: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  February – Fluoride Varnishing (N-Y2)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10</a:t>
            </a:r>
            <a:r>
              <a:rPr lang="en-US" sz="1600" kern="1200" baseline="30000" dirty="0">
                <a:solidFill>
                  <a:srgbClr val="28326E"/>
                </a:solidFill>
                <a:latin typeface="Calibri"/>
                <a:ea typeface="Poppins"/>
                <a:cs typeface="Poppins"/>
                <a:sym typeface="Poppins"/>
              </a:rPr>
              <a:t>th</a:t>
            </a:r>
            <a:r>
              <a:rPr lang="en-US" sz="1600" kern="1200" dirty="0">
                <a:solidFill>
                  <a:srgbClr val="28326E"/>
                </a:solidFill>
                <a:latin typeface="Calibri"/>
                <a:ea typeface="Poppins"/>
                <a:cs typeface="Poppins"/>
                <a:sym typeface="Poppins"/>
              </a:rPr>
              <a:t> February – Valentines Disco (Times tbc)</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13</a:t>
            </a:r>
            <a:r>
              <a:rPr lang="en-US" sz="1600" kern="1200" baseline="30000" dirty="0">
                <a:solidFill>
                  <a:srgbClr val="28326E"/>
                </a:solidFill>
                <a:latin typeface="Calibri"/>
                <a:ea typeface="Poppins"/>
                <a:cs typeface="Poppins"/>
                <a:sym typeface="Poppins"/>
              </a:rPr>
              <a:t>th</a:t>
            </a:r>
            <a:r>
              <a:rPr lang="en-US" sz="1600" kern="1200" dirty="0">
                <a:solidFill>
                  <a:srgbClr val="28326E"/>
                </a:solidFill>
                <a:latin typeface="Calibri"/>
                <a:ea typeface="Poppins"/>
                <a:cs typeface="Poppins"/>
                <a:sym typeface="Poppins"/>
              </a:rPr>
              <a:t> February – INSET Day (School closed to pupils)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rPr>
              <a:t>Half Term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kern="1200" dirty="0">
              <a:solidFill>
                <a:srgbClr val="28326E"/>
              </a:solidFill>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27</a:t>
            </a:r>
            <a:r>
              <a:rPr lang="en-US" sz="1600" kern="1200" baseline="30000" dirty="0">
                <a:solidFill>
                  <a:srgbClr val="28326E"/>
                </a:solidFill>
                <a:latin typeface="Calibri"/>
                <a:ea typeface="Poppins"/>
                <a:cs typeface="Poppins"/>
                <a:sym typeface="Poppins"/>
              </a:rPr>
              <a:t>th</a:t>
            </a:r>
            <a:r>
              <a:rPr lang="en-US" sz="1600" kern="1200" dirty="0">
                <a:solidFill>
                  <a:srgbClr val="28326E"/>
                </a:solidFill>
                <a:latin typeface="Calibri"/>
                <a:ea typeface="Poppins"/>
                <a:cs typeface="Poppins"/>
                <a:sym typeface="Poppins"/>
              </a:rPr>
              <a:t> February – School Eisteddfod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9</a:t>
            </a:r>
            <a:r>
              <a:rPr kumimoji="0" lang="en-US" sz="160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 </a:t>
            </a:r>
            <a:r>
              <a:rPr lang="en-US" sz="1600" kern="1200" dirty="0">
                <a:solidFill>
                  <a:srgbClr val="28326E"/>
                </a:solidFill>
                <a:latin typeface="Calibri"/>
                <a:ea typeface="Poppins"/>
                <a:cs typeface="Poppins"/>
                <a:sym typeface="Poppins"/>
              </a:rPr>
              <a:t>March – Parents Week including Eisteddfod display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W/c 9</a:t>
            </a:r>
            <a:r>
              <a:rPr lang="en-US" sz="1600" kern="1200" baseline="30000" dirty="0">
                <a:solidFill>
                  <a:srgbClr val="28326E"/>
                </a:solidFill>
                <a:latin typeface="Calibri"/>
                <a:ea typeface="Poppins"/>
                <a:cs typeface="Poppins"/>
                <a:sym typeface="Poppins"/>
              </a:rPr>
              <a:t>th</a:t>
            </a:r>
            <a:r>
              <a:rPr lang="en-US" sz="1600" kern="1200" dirty="0">
                <a:solidFill>
                  <a:srgbClr val="28326E"/>
                </a:solidFill>
                <a:latin typeface="Calibri"/>
                <a:ea typeface="Poppins"/>
                <a:cs typeface="Poppins"/>
                <a:sym typeface="Poppins"/>
              </a:rPr>
              <a:t> March – Y6 Cyber Security visit (TBC)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W/c 16</a:t>
            </a:r>
            <a:r>
              <a:rPr kumimoji="0" lang="en-US" sz="160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 March – Enterprise fortnight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26</a:t>
            </a:r>
            <a:r>
              <a:rPr lang="en-US" sz="1600" kern="1200" baseline="30000" dirty="0">
                <a:solidFill>
                  <a:srgbClr val="28326E"/>
                </a:solidFill>
                <a:latin typeface="Calibri"/>
                <a:ea typeface="Poppins"/>
                <a:cs typeface="Poppins"/>
                <a:sym typeface="Poppins"/>
              </a:rPr>
              <a:t>th</a:t>
            </a:r>
            <a:r>
              <a:rPr lang="en-US" sz="1600" kern="1200" dirty="0">
                <a:solidFill>
                  <a:srgbClr val="28326E"/>
                </a:solidFill>
                <a:latin typeface="Calibri"/>
                <a:ea typeface="Poppins"/>
                <a:cs typeface="Poppins"/>
                <a:sym typeface="Poppins"/>
              </a:rPr>
              <a:t> March – Spring Fayre (More details to follow)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27</a:t>
            </a:r>
            <a:r>
              <a:rPr kumimoji="0" lang="en-US" sz="160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 March – Easter Bonnet Parade in the school yard 2:15 – parents may attend (Weather depending)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27</a:t>
            </a:r>
            <a:r>
              <a:rPr lang="en-US" sz="1600" kern="1200" baseline="30000" dirty="0">
                <a:solidFill>
                  <a:srgbClr val="28326E"/>
                </a:solidFill>
                <a:latin typeface="Calibri"/>
                <a:ea typeface="Poppins"/>
                <a:cs typeface="Poppins"/>
                <a:sym typeface="Poppins"/>
              </a:rPr>
              <a:t>th</a:t>
            </a:r>
            <a:r>
              <a:rPr lang="en-US" sz="1600" kern="1200" dirty="0">
                <a:solidFill>
                  <a:srgbClr val="28326E"/>
                </a:solidFill>
                <a:latin typeface="Calibri"/>
                <a:ea typeface="Poppins"/>
                <a:cs typeface="Poppins"/>
                <a:sym typeface="Poppins"/>
              </a:rPr>
              <a:t> March – Last day of term</a:t>
            </a:r>
            <a:r>
              <a:rPr kumimoji="0" lang="en-US" sz="1600" i="0" u="none" strike="noStrike" kern="1200" cap="none" spc="0" normalizeH="0" baseline="0" noProof="0" dirty="0">
                <a:ln>
                  <a:noFill/>
                </a:ln>
                <a:solidFill>
                  <a:srgbClr val="28326E"/>
                </a:solidFill>
                <a:effectLst/>
                <a:uLnTx/>
                <a:uFillTx/>
                <a:latin typeface="Calibri"/>
                <a:ea typeface="Poppins"/>
                <a:cs typeface="Poppins"/>
                <a:sym typeface="Poppins"/>
              </a:rPr>
              <a:t> </a:t>
            </a:r>
          </a:p>
          <a:p>
            <a:pPr marL="0" marR="0" lvl="0" indent="0" algn="ctr" defTabSz="914400" rtl="0" eaLnBrk="1" fontAlgn="auto" latinLnBrk="0" hangingPunct="1">
              <a:lnSpc>
                <a:spcPts val="1675"/>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28326E"/>
              </a:solidFill>
              <a:effectLst/>
              <a:uLnTx/>
              <a:uFillTx/>
              <a:latin typeface="Poppins"/>
              <a:ea typeface="Poppins"/>
              <a:cs typeface="Poppins"/>
              <a:sym typeface="Poppins"/>
            </a:endParaRPr>
          </a:p>
        </p:txBody>
      </p:sp>
      <p:sp>
        <p:nvSpPr>
          <p:cNvPr id="13" name="TextBox 13"/>
          <p:cNvSpPr txBox="1"/>
          <p:nvPr/>
        </p:nvSpPr>
        <p:spPr>
          <a:xfrm>
            <a:off x="2012474" y="10243191"/>
            <a:ext cx="3531551" cy="346399"/>
          </a:xfrm>
          <a:prstGeom prst="rect">
            <a:avLst/>
          </a:prstGeom>
        </p:spPr>
        <p:txBody>
          <a:bodyPr lIns="0" tIns="0" rIns="0" bIns="0" rtlCol="0" anchor="t">
            <a:spAutoFit/>
          </a:bodyPr>
          <a:lstStyle/>
          <a:p>
            <a:pPr marL="0" marR="0" lvl="0" indent="0" algn="ctr" defTabSz="914400" rtl="0" eaLnBrk="1" fontAlgn="auto" latinLnBrk="0" hangingPunct="1">
              <a:lnSpc>
                <a:spcPts val="2803"/>
              </a:lnSpc>
              <a:spcBef>
                <a:spcPct val="0"/>
              </a:spcBef>
              <a:spcAft>
                <a:spcPts val="0"/>
              </a:spcAft>
              <a:buClrTx/>
              <a:buSzTx/>
              <a:buFontTx/>
              <a:buNone/>
              <a:tabLst/>
              <a:defRPr/>
            </a:pPr>
            <a:r>
              <a:rPr kumimoji="0" lang="en-US" sz="2002" b="0" i="0" u="none" strike="noStrike" kern="1200" cap="none" spc="-40" normalizeH="0" baseline="0" noProof="0" dirty="0">
                <a:ln>
                  <a:noFill/>
                </a:ln>
                <a:solidFill>
                  <a:srgbClr val="28326E"/>
                </a:solidFill>
                <a:effectLst/>
                <a:uLnTx/>
                <a:uFillTx/>
                <a:latin typeface="Poppins"/>
                <a:ea typeface="Poppins"/>
                <a:cs typeface="Poppins"/>
                <a:sym typeface="Poppins"/>
              </a:rPr>
              <a:t>Making a difference together</a:t>
            </a:r>
          </a:p>
        </p:txBody>
      </p:sp>
      <p:sp>
        <p:nvSpPr>
          <p:cNvPr id="8" name="Freeform 3">
            <a:extLst>
              <a:ext uri="{FF2B5EF4-FFF2-40B4-BE49-F238E27FC236}">
                <a16:creationId xmlns:a16="http://schemas.microsoft.com/office/drawing/2014/main" id="{F704151B-6836-46C7-B41E-F2A723CD362A}"/>
              </a:ext>
            </a:extLst>
          </p:cNvPr>
          <p:cNvSpPr/>
          <p:nvPr/>
        </p:nvSpPr>
        <p:spPr>
          <a:xfrm flipV="1">
            <a:off x="-9662" y="-55062"/>
            <a:ext cx="7558707" cy="1219835"/>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dirty="0"/>
          </a:p>
        </p:txBody>
      </p:sp>
      <p:sp>
        <p:nvSpPr>
          <p:cNvPr id="11" name="Freeform 6">
            <a:extLst>
              <a:ext uri="{FF2B5EF4-FFF2-40B4-BE49-F238E27FC236}">
                <a16:creationId xmlns:a16="http://schemas.microsoft.com/office/drawing/2014/main" id="{EB25F5A2-240B-46CD-B263-A6144F13C588}"/>
              </a:ext>
            </a:extLst>
          </p:cNvPr>
          <p:cNvSpPr/>
          <p:nvPr/>
        </p:nvSpPr>
        <p:spPr>
          <a:xfrm>
            <a:off x="502178" y="130354"/>
            <a:ext cx="807325" cy="819916"/>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prstClr val="black"/>
                </a:solidFill>
                <a:latin typeface="Calibri"/>
                <a:ea typeface="+mn-ea"/>
                <a:cs typeface="+mn-cs"/>
              </a:rPr>
              <a:t>=</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204283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BEF323CCEEC14E82126CF045FFC966" ma:contentTypeVersion="11" ma:contentTypeDescription="Create a new document." ma:contentTypeScope="" ma:versionID="86ab0b5707b48244e8f2f8bf65f2ec46">
  <xsd:schema xmlns:xsd="http://www.w3.org/2001/XMLSchema" xmlns:xs="http://www.w3.org/2001/XMLSchema" xmlns:p="http://schemas.microsoft.com/office/2006/metadata/properties" xmlns:ns3="1582839b-efff-4429-bbea-7246ea0ed27f" targetNamespace="http://schemas.microsoft.com/office/2006/metadata/properties" ma:root="true" ma:fieldsID="5919823cc227c775ee463caeb4133e65" ns3:_="">
    <xsd:import namespace="1582839b-efff-4429-bbea-7246ea0ed27f"/>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SystemTags" minOccurs="0"/>
                <xsd:element ref="ns3:MediaServiceLocation" minOccurs="0"/>
                <xsd:element ref="ns3:MediaServiceGenerationTime" minOccurs="0"/>
                <xsd:element ref="ns3:MediaServiceEventHashCode" minOccurs="0"/>
                <xsd:element ref="ns3:MediaLengthInSeconds" minOccurs="0"/>
                <xsd:element ref="ns3:MediaServiceOCR"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82839b-efff-4429-bbea-7246ea0ed27f"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1582839b-efff-4429-bbea-7246ea0ed27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C9DD5E-80C5-4C68-AC01-2E2B6C0BD1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82839b-efff-4429-bbea-7246ea0ed2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45B0CB-F417-4142-B4EF-2C7268161989}">
  <ds:schemaRefs>
    <ds:schemaRef ds:uri="http://schemas.microsoft.com/office/infopath/2007/PartnerControls"/>
    <ds:schemaRef ds:uri="http://purl.org/dc/elements/1.1/"/>
    <ds:schemaRef ds:uri="http://schemas.microsoft.com/office/2006/metadata/properties"/>
    <ds:schemaRef ds:uri="1582839b-efff-4429-bbea-7246ea0ed27f"/>
    <ds:schemaRef ds:uri="http://schemas.microsoft.com/office/2006/documentManagement/types"/>
    <ds:schemaRef ds:uri="http://schemas.openxmlformats.org/package/2006/metadata/core-properties"/>
    <ds:schemaRef ds:uri="http://purl.org/dc/dcmitype/"/>
    <ds:schemaRef ds:uri="http://www.w3.org/XML/1998/namespace"/>
    <ds:schemaRef ds:uri="http://purl.org/dc/terms/"/>
  </ds:schemaRefs>
</ds:datastoreItem>
</file>

<file path=customXml/itemProps3.xml><?xml version="1.0" encoding="utf-8"?>
<ds:datastoreItem xmlns:ds="http://schemas.openxmlformats.org/officeDocument/2006/customXml" ds:itemID="{F58A1FCD-ED8C-400E-B4F5-FADBE16CB18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1631</TotalTime>
  <Words>1060</Words>
  <Application>Microsoft Office PowerPoint</Application>
  <PresentationFormat>Custom</PresentationFormat>
  <Paragraphs>92</Paragraphs>
  <Slides>3</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vt:i4>
      </vt:variant>
    </vt:vector>
  </HeadingPairs>
  <TitlesOfParts>
    <vt:vector size="10" baseType="lpstr">
      <vt:lpstr>Poppins</vt:lpstr>
      <vt:lpstr>Calibri</vt:lpstr>
      <vt:lpstr>Calibri (MS) Bold</vt:lpstr>
      <vt:lpstr>Arial</vt:lpstr>
      <vt:lpstr>Poppins Bold</vt:lpstr>
      <vt:lpstr>Office Theme</vt:lpstr>
      <vt:lpstr>1_Office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Anstee</dc:creator>
  <cp:lastModifiedBy>D Anstee (Williamstown Primary School)</cp:lastModifiedBy>
  <cp:revision>52</cp:revision>
  <dcterms:created xsi:type="dcterms:W3CDTF">2006-08-16T00:00:00Z</dcterms:created>
  <dcterms:modified xsi:type="dcterms:W3CDTF">2026-01-13T15:26:54Z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0x010100E3BEF323CCEEC14E82126CF045FFC966</vt:lpwstr>
  </property>
</Properties>
</file>