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  <p:sldMasterId id="2147483660" r:id="rId5"/>
  </p:sldMasterIdLst>
  <p:notesMasterIdLst>
    <p:notesMasterId r:id="rId9"/>
  </p:notesMasterIdLst>
  <p:sldIdLst>
    <p:sldId id="259" r:id="rId6"/>
    <p:sldId id="257" r:id="rId7"/>
    <p:sldId id="258" r:id="rId8"/>
  </p:sldIdLst>
  <p:sldSz cx="7556500" cy="106934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Open Sans" panose="020B0604020202020204" charset="0"/>
      <p:regular r:id="rId14"/>
      <p:bold r:id="rId15"/>
      <p:italic r:id="rId16"/>
      <p:boldItalic r:id="rId17"/>
    </p:embeddedFont>
    <p:embeddedFont>
      <p:font typeface="Open Sans Light" panose="020B0604020202020204" charset="0"/>
      <p:regular r:id="rId18"/>
      <p:bold r:id="rId19"/>
      <p:italic r:id="rId20"/>
      <p:boldItalic r:id="rId21"/>
    </p:embeddedFont>
    <p:embeddedFont>
      <p:font typeface="Poppins" panose="020B0604020202020204" charset="0"/>
      <p:regular r:id="rId22"/>
      <p:bold r:id="rId23"/>
      <p:italic r:id="rId24"/>
      <p:boldItalic r:id="rId25"/>
    </p:embeddedFont>
    <p:embeddedFont>
      <p:font typeface="Poppins ExtraBold" panose="020B0604020202020204" charset="0"/>
      <p:bold r:id="rId26"/>
      <p:boldItalic r:id="rId27"/>
    </p:embeddedFont>
    <p:embeddedFont>
      <p:font typeface="Poppins Light" panose="020B0604020202020204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8" roundtripDataSignature="AMtx7mjX7Gj6iq5VRLJKLyVt2pHErkVLS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C7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316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font" Target="fonts/font17.fntdata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12.fntdata"/><Relationship Id="rId42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38" Type="http://customschemas.google.com/relationships/presentationmetadata" Target="metadata"/><Relationship Id="rId2" Type="http://schemas.openxmlformats.org/officeDocument/2006/relationships/customXml" Target="../customXml/item2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schemas.openxmlformats.org/officeDocument/2006/relationships/font" Target="fonts/font20.fntdata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font" Target="fonts/font19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31" Type="http://schemas.openxmlformats.org/officeDocument/2006/relationships/font" Target="fonts/font22.fnt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font" Target="fonts/font18.fntdata"/><Relationship Id="rId30" Type="http://schemas.openxmlformats.org/officeDocument/2006/relationships/font" Target="fonts/font21.fntdata"/><Relationship Id="rId43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 Anstee (Williamstown Primary School)" userId="0e1fa3ef-e7de-4e48-813a-5639412b1833" providerId="ADAL" clId="{0D9A2C32-242F-4ACF-8F6F-BBC6680C2E7F}"/>
    <pc:docChg chg="modSld">
      <pc:chgData name="D Anstee (Williamstown Primary School)" userId="0e1fa3ef-e7de-4e48-813a-5639412b1833" providerId="ADAL" clId="{0D9A2C32-242F-4ACF-8F6F-BBC6680C2E7F}" dt="2025-09-02T12:52:19.121" v="2" actId="20577"/>
      <pc:docMkLst>
        <pc:docMk/>
      </pc:docMkLst>
      <pc:sldChg chg="modSp">
        <pc:chgData name="D Anstee (Williamstown Primary School)" userId="0e1fa3ef-e7de-4e48-813a-5639412b1833" providerId="ADAL" clId="{0D9A2C32-242F-4ACF-8F6F-BBC6680C2E7F}" dt="2025-09-02T12:52:19.121" v="2" actId="20577"/>
        <pc:sldMkLst>
          <pc:docMk/>
          <pc:sldMk cId="2852042839" sldId="258"/>
        </pc:sldMkLst>
        <pc:spChg chg="mod">
          <ac:chgData name="D Anstee (Williamstown Primary School)" userId="0e1fa3ef-e7de-4e48-813a-5639412b1833" providerId="ADAL" clId="{0D9A2C32-242F-4ACF-8F6F-BBC6680C2E7F}" dt="2025-09-02T12:52:19.121" v="2" actId="20577"/>
          <ac:spMkLst>
            <pc:docMk/>
            <pc:sldMk cId="2852042839" sldId="258"/>
            <ac:spMk id="7" creationId="{00000000-0000-0000-0000-000000000000}"/>
          </ac:spMkLst>
        </pc:spChg>
      </pc:sldChg>
      <pc:sldChg chg="modSp">
        <pc:chgData name="D Anstee (Williamstown Primary School)" userId="0e1fa3ef-e7de-4e48-813a-5639412b1833" providerId="ADAL" clId="{0D9A2C32-242F-4ACF-8F6F-BBC6680C2E7F}" dt="2025-09-02T12:52:06.413" v="0" actId="20577"/>
        <pc:sldMkLst>
          <pc:docMk/>
          <pc:sldMk cId="4029125932" sldId="259"/>
        </pc:sldMkLst>
        <pc:spChg chg="mod">
          <ac:chgData name="D Anstee (Williamstown Primary School)" userId="0e1fa3ef-e7de-4e48-813a-5639412b1833" providerId="ADAL" clId="{0D9A2C32-242F-4ACF-8F6F-BBC6680C2E7F}" dt="2025-09-02T12:52:06.413" v="0" actId="20577"/>
          <ac:spMkLst>
            <pc:docMk/>
            <pc:sldMk cId="4029125932" sldId="259"/>
            <ac:spMk id="101" creationId="{00000000-0000-0000-0000-000000000000}"/>
          </ac:spMkLst>
        </pc:spChg>
      </pc:sldChg>
    </pc:docChg>
  </pc:docChgLst>
  <pc:docChgLst>
    <pc:chgData name="D Anstee (Williamstown Primary School)" userId="0e1fa3ef-e7de-4e48-813a-5639412b1833" providerId="ADAL" clId="{59DB2A36-A87B-4689-A12E-0A8F73B8903C}"/>
    <pc:docChg chg="undo custSel addSld delSld modSld sldOrd">
      <pc:chgData name="D Anstee (Williamstown Primary School)" userId="0e1fa3ef-e7de-4e48-813a-5639412b1833" providerId="ADAL" clId="{59DB2A36-A87B-4689-A12E-0A8F73B8903C}" dt="2025-09-02T12:33:56.510" v="58" actId="20577"/>
      <pc:docMkLst>
        <pc:docMk/>
      </pc:docMkLst>
      <pc:sldChg chg="del">
        <pc:chgData name="D Anstee (Williamstown Primary School)" userId="0e1fa3ef-e7de-4e48-813a-5639412b1833" providerId="ADAL" clId="{59DB2A36-A87B-4689-A12E-0A8F73B8903C}" dt="2025-09-02T12:30:14.239" v="0" actId="2696"/>
        <pc:sldMkLst>
          <pc:docMk/>
          <pc:sldMk cId="0" sldId="256"/>
        </pc:sldMkLst>
      </pc:sldChg>
      <pc:sldChg chg="modSp add ord">
        <pc:chgData name="D Anstee (Williamstown Primary School)" userId="0e1fa3ef-e7de-4e48-813a-5639412b1833" providerId="ADAL" clId="{59DB2A36-A87B-4689-A12E-0A8F73B8903C}" dt="2025-09-02T12:33:56.510" v="58" actId="20577"/>
        <pc:sldMkLst>
          <pc:docMk/>
          <pc:sldMk cId="380880835" sldId="257"/>
        </pc:sldMkLst>
        <pc:spChg chg="mod">
          <ac:chgData name="D Anstee (Williamstown Primary School)" userId="0e1fa3ef-e7de-4e48-813a-5639412b1833" providerId="ADAL" clId="{59DB2A36-A87B-4689-A12E-0A8F73B8903C}" dt="2025-09-02T12:33:56.510" v="58" actId="20577"/>
          <ac:spMkLst>
            <pc:docMk/>
            <pc:sldMk cId="380880835" sldId="257"/>
            <ac:spMk id="34" creationId="{906ED35C-CC5C-454E-93CC-CDD5B683F16A}"/>
          </ac:spMkLst>
        </pc:spChg>
      </pc:sldChg>
      <pc:sldChg chg="addSp delSp modSp add del">
        <pc:chgData name="D Anstee (Williamstown Primary School)" userId="0e1fa3ef-e7de-4e48-813a-5639412b1833" providerId="ADAL" clId="{59DB2A36-A87B-4689-A12E-0A8F73B8903C}" dt="2025-09-02T12:33:37.044" v="21" actId="2696"/>
        <pc:sldMkLst>
          <pc:docMk/>
          <pc:sldMk cId="522036391" sldId="260"/>
        </pc:sldMkLst>
        <pc:spChg chg="del">
          <ac:chgData name="D Anstee (Williamstown Primary School)" userId="0e1fa3ef-e7de-4e48-813a-5639412b1833" providerId="ADAL" clId="{59DB2A36-A87B-4689-A12E-0A8F73B8903C}" dt="2025-09-02T12:31:12.286" v="3" actId="478"/>
          <ac:spMkLst>
            <pc:docMk/>
            <pc:sldMk cId="522036391" sldId="260"/>
            <ac:spMk id="2" creationId="{AC05123E-4845-4791-A28F-6E4CD9C25935}"/>
          </ac:spMkLst>
        </pc:spChg>
        <pc:spChg chg="del">
          <ac:chgData name="D Anstee (Williamstown Primary School)" userId="0e1fa3ef-e7de-4e48-813a-5639412b1833" providerId="ADAL" clId="{59DB2A36-A87B-4689-A12E-0A8F73B8903C}" dt="2025-09-02T12:31:09.712" v="2" actId="478"/>
          <ac:spMkLst>
            <pc:docMk/>
            <pc:sldMk cId="522036391" sldId="260"/>
            <ac:spMk id="3" creationId="{F466B5FA-D6EA-4386-A4F5-E7E844A5C5FB}"/>
          </ac:spMkLst>
        </pc:spChg>
        <pc:spChg chg="add del mod">
          <ac:chgData name="D Anstee (Williamstown Primary School)" userId="0e1fa3ef-e7de-4e48-813a-5639412b1833" providerId="ADAL" clId="{59DB2A36-A87B-4689-A12E-0A8F73B8903C}" dt="2025-09-02T12:31:20.366" v="7" actId="478"/>
          <ac:spMkLst>
            <pc:docMk/>
            <pc:sldMk cId="522036391" sldId="260"/>
            <ac:spMk id="4" creationId="{C52AFAF6-DD6C-4F25-9490-771814CC0E24}"/>
          </ac:spMkLst>
        </pc:spChg>
        <pc:spChg chg="add del mod">
          <ac:chgData name="D Anstee (Williamstown Primary School)" userId="0e1fa3ef-e7de-4e48-813a-5639412b1833" providerId="ADAL" clId="{59DB2A36-A87B-4689-A12E-0A8F73B8903C}" dt="2025-09-02T12:32:19.343" v="17" actId="478"/>
          <ac:spMkLst>
            <pc:docMk/>
            <pc:sldMk cId="522036391" sldId="260"/>
            <ac:spMk id="5" creationId="{09C77E75-5820-4F3E-8A2A-92A6DC77710C}"/>
          </ac:spMkLst>
        </pc:spChg>
        <pc:picChg chg="add mod">
          <ac:chgData name="D Anstee (Williamstown Primary School)" userId="0e1fa3ef-e7de-4e48-813a-5639412b1833" providerId="ADAL" clId="{59DB2A36-A87B-4689-A12E-0A8F73B8903C}" dt="2025-09-02T12:32:25.147" v="20" actId="1076"/>
          <ac:picMkLst>
            <pc:docMk/>
            <pc:sldMk cId="522036391" sldId="260"/>
            <ac:picMk id="6" creationId="{13968E9A-8771-4786-B871-3653BA3824F7}"/>
          </ac:picMkLst>
        </pc:picChg>
      </pc:sldChg>
      <pc:sldMasterChg chg="delSldLayout">
        <pc:chgData name="D Anstee (Williamstown Primary School)" userId="0e1fa3ef-e7de-4e48-813a-5639412b1833" providerId="ADAL" clId="{59DB2A36-A87B-4689-A12E-0A8F73B8903C}" dt="2025-09-02T12:33:37.045" v="22" actId="2696"/>
        <pc:sldMasterMkLst>
          <pc:docMk/>
          <pc:sldMasterMk cId="0" sldId="2147483648"/>
        </pc:sldMasterMkLst>
        <pc:sldLayoutChg chg="del">
          <pc:chgData name="D Anstee (Williamstown Primary School)" userId="0e1fa3ef-e7de-4e48-813a-5639412b1833" providerId="ADAL" clId="{59DB2A36-A87B-4689-A12E-0A8F73B8903C}" dt="2025-09-02T12:33:37.045" v="22" actId="2696"/>
          <pc:sldLayoutMkLst>
            <pc:docMk/>
            <pc:sldMasterMk cId="0" sldId="2147483648"/>
            <pc:sldLayoutMk cId="0" sldId="214748365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25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63697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17738" y="685800"/>
            <a:ext cx="24225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49AB6C-C138-4F42-9E02-131925E8654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9206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804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963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611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291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933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497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1151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3415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0736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6528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300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912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A87AFA0-265B-43CF-BB6D-EABE75B240CD}"/>
              </a:ext>
            </a:extLst>
          </p:cNvPr>
          <p:cNvSpPr/>
          <p:nvPr/>
        </p:nvSpPr>
        <p:spPr>
          <a:xfrm>
            <a:off x="139725" y="3238333"/>
            <a:ext cx="3744832" cy="4517954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Freeform 8">
            <a:extLst>
              <a:ext uri="{FF2B5EF4-FFF2-40B4-BE49-F238E27FC236}">
                <a16:creationId xmlns:a16="http://schemas.microsoft.com/office/drawing/2014/main" id="{092022A6-29BE-4B6F-89DE-C3D9F4F14C73}"/>
              </a:ext>
            </a:extLst>
          </p:cNvPr>
          <p:cNvSpPr/>
          <p:nvPr/>
        </p:nvSpPr>
        <p:spPr>
          <a:xfrm>
            <a:off x="-1587" y="1"/>
            <a:ext cx="7558088" cy="2329862"/>
          </a:xfrm>
          <a:custGeom>
            <a:avLst/>
            <a:gdLst/>
            <a:ahLst/>
            <a:cxnLst/>
            <a:rect l="l" t="t" r="r" b="b"/>
            <a:pathLst>
              <a:path w="7560000" h="5035750">
                <a:moveTo>
                  <a:pt x="0" y="0"/>
                </a:moveTo>
                <a:lnTo>
                  <a:pt x="7560000" y="0"/>
                </a:lnTo>
                <a:lnTo>
                  <a:pt x="7560000" y="5035750"/>
                </a:lnTo>
                <a:lnTo>
                  <a:pt x="0" y="50357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5" name="Google Shape;85;p1"/>
          <p:cNvSpPr/>
          <p:nvPr/>
        </p:nvSpPr>
        <p:spPr>
          <a:xfrm>
            <a:off x="4064585" y="3336891"/>
            <a:ext cx="3358885" cy="7165077"/>
          </a:xfrm>
          <a:custGeom>
            <a:avLst/>
            <a:gdLst/>
            <a:ahLst/>
            <a:cxnLst/>
            <a:rect l="l" t="t" r="r" b="b"/>
            <a:pathLst>
              <a:path w="7677452" h="6858377" extrusionOk="0">
                <a:moveTo>
                  <a:pt x="7372652" y="0"/>
                </a:moveTo>
                <a:lnTo>
                  <a:pt x="304800" y="0"/>
                </a:lnTo>
                <a:cubicBezTo>
                  <a:pt x="135890" y="0"/>
                  <a:pt x="0" y="135890"/>
                  <a:pt x="0" y="304800"/>
                </a:cubicBezTo>
                <a:lnTo>
                  <a:pt x="0" y="6553577"/>
                </a:lnTo>
                <a:cubicBezTo>
                  <a:pt x="0" y="6722487"/>
                  <a:pt x="135890" y="6858377"/>
                  <a:pt x="304800" y="6858377"/>
                </a:cubicBezTo>
                <a:lnTo>
                  <a:pt x="7372652" y="6858377"/>
                </a:lnTo>
                <a:cubicBezTo>
                  <a:pt x="7541563" y="6858377"/>
                  <a:pt x="7677452" y="6722487"/>
                  <a:pt x="7677452" y="6553577"/>
                </a:cubicBezTo>
                <a:lnTo>
                  <a:pt x="7677452" y="304800"/>
                </a:lnTo>
                <a:cubicBezTo>
                  <a:pt x="7677452" y="135890"/>
                  <a:pt x="7541563" y="0"/>
                  <a:pt x="7372652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9050">
            <a:solidFill>
              <a:srgbClr val="002060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SzPts val="1400"/>
            </a:pP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You Can Help</a:t>
            </a:r>
          </a:p>
          <a:p>
            <a:pPr lvl="0" algn="ctr">
              <a:lnSpc>
                <a:spcPct val="150000"/>
              </a:lnSpc>
              <a:buSzPts val="1400"/>
            </a:pPr>
            <a:r>
              <a:rPr lang="en-GB" sz="1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deeply value the partnership between home and school, and there are many ways you can support your child’s learning and contribute to our school community:</a:t>
            </a:r>
          </a:p>
          <a:p>
            <a:pPr lvl="0" algn="ctr">
              <a:lnSpc>
                <a:spcPct val="150000"/>
              </a:lnSpc>
              <a:buSzPts val="1400"/>
            </a:pPr>
            <a:endParaRPr lang="en-GB" sz="13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>
              <a:lnSpc>
                <a:spcPct val="150000"/>
              </a:lnSpc>
              <a:buSzPts val="1400"/>
            </a:pPr>
            <a:r>
              <a:rPr lang="en-GB" sz="1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Reading at Home</a:t>
            </a:r>
            <a:r>
              <a:rPr lang="en-GB" sz="1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Regular reading with your child makes a huge difference. Just 10 minutes a day can boost confidence and comprehension.</a:t>
            </a:r>
          </a:p>
          <a:p>
            <a:pPr lvl="0" algn="ctr">
              <a:lnSpc>
                <a:spcPct val="150000"/>
              </a:lnSpc>
              <a:buSzPts val="1400"/>
            </a:pPr>
            <a:r>
              <a:rPr lang="en-GB" sz="1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Attendance &amp; Punctuality</a:t>
            </a:r>
            <a:r>
              <a:rPr lang="en-GB" sz="1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Being on time and attending regularly helps children feel secure and ready to learn.</a:t>
            </a:r>
          </a:p>
          <a:p>
            <a:pPr lvl="0" algn="ctr">
              <a:lnSpc>
                <a:spcPct val="150000"/>
              </a:lnSpc>
              <a:buSzPts val="1400"/>
            </a:pPr>
            <a:r>
              <a:rPr lang="en-GB" sz="1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Stay Involved</a:t>
            </a:r>
            <a:r>
              <a:rPr lang="en-GB" sz="1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Keep an eye out for upcoming opportunities to join a relaunched “Friends of WPS” group and a new and exciting Parent Council as we seek your support in helping WPS become the best it can be for all of our learners and wider community.</a:t>
            </a:r>
          </a:p>
          <a:p>
            <a:pPr lvl="0" algn="ctr">
              <a:lnSpc>
                <a:spcPct val="150000"/>
              </a:lnSpc>
              <a:buSzPts val="1400"/>
            </a:pPr>
            <a:r>
              <a:rPr lang="en-GB" sz="1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Communication</a:t>
            </a:r>
            <a:r>
              <a:rPr lang="en-GB" sz="1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If you have any concerns or suggestions, please don’t hesitate to speak with your child’s teacher or phase lead.</a:t>
            </a:r>
          </a:p>
        </p:txBody>
      </p:sp>
      <p:sp>
        <p:nvSpPr>
          <p:cNvPr id="89" name="Google Shape;89;p1"/>
          <p:cNvSpPr txBox="1"/>
          <p:nvPr/>
        </p:nvSpPr>
        <p:spPr>
          <a:xfrm>
            <a:off x="254932" y="3323879"/>
            <a:ext cx="3478137" cy="4041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 algn="ctr">
              <a:lnSpc>
                <a:spcPct val="159172"/>
              </a:lnSpc>
              <a:buSzPts val="1044"/>
            </a:pPr>
            <a:r>
              <a:rPr lang="en-GB" sz="1800" b="1" dirty="0" err="1">
                <a:solidFill>
                  <a:schemeClr val="tx1"/>
                </a:solidFill>
                <a:latin typeface="Calibri" panose="020F0502020204030204" pitchFamily="34" charset="0"/>
                <a:ea typeface="Poppins Light"/>
                <a:cs typeface="Calibri" panose="020F0502020204030204" pitchFamily="34" charset="0"/>
                <a:sym typeface="Poppins Light"/>
              </a:rPr>
              <a:t>Croeso</a:t>
            </a:r>
            <a:r>
              <a:rPr lang="en-GB" sz="1800" b="1" dirty="0">
                <a:solidFill>
                  <a:schemeClr val="tx1"/>
                </a:solidFill>
                <a:latin typeface="Calibri" panose="020F0502020204030204" pitchFamily="34" charset="0"/>
                <a:ea typeface="Poppins Light"/>
                <a:cs typeface="Calibri" panose="020F0502020204030204" pitchFamily="34" charset="0"/>
                <a:sym typeface="Poppins Light"/>
              </a:rPr>
              <a:t> </a:t>
            </a:r>
            <a:r>
              <a:rPr lang="en-GB" sz="1800" b="1" dirty="0" err="1">
                <a:solidFill>
                  <a:schemeClr val="tx1"/>
                </a:solidFill>
                <a:latin typeface="Calibri" panose="020F0502020204030204" pitchFamily="34" charset="0"/>
                <a:ea typeface="Poppins Light"/>
                <a:cs typeface="Calibri" panose="020F0502020204030204" pitchFamily="34" charset="0"/>
                <a:sym typeface="Poppins Light"/>
              </a:rPr>
              <a:t>Nol</a:t>
            </a:r>
            <a:r>
              <a:rPr lang="en-GB" sz="1800" b="1" dirty="0">
                <a:solidFill>
                  <a:schemeClr val="tx1"/>
                </a:solidFill>
                <a:latin typeface="Calibri" panose="020F0502020204030204" pitchFamily="34" charset="0"/>
                <a:ea typeface="Poppins Light"/>
                <a:cs typeface="Calibri" panose="020F0502020204030204" pitchFamily="34" charset="0"/>
                <a:sym typeface="Poppins Light"/>
              </a:rPr>
              <a:t> – Welcome Back</a:t>
            </a:r>
          </a:p>
          <a:p>
            <a:pPr lvl="0" algn="ctr">
              <a:lnSpc>
                <a:spcPct val="150000"/>
              </a:lnSpc>
              <a:buSzPts val="1044"/>
            </a:pPr>
            <a:r>
              <a:rPr lang="en-GB" sz="1300" dirty="0">
                <a:solidFill>
                  <a:schemeClr val="tx1"/>
                </a:solidFill>
                <a:latin typeface="Calibri" panose="020F0502020204030204" pitchFamily="34" charset="0"/>
                <a:ea typeface="Poppins Light"/>
                <a:cs typeface="Calibri" panose="020F0502020204030204" pitchFamily="34" charset="0"/>
                <a:sym typeface="Poppins Light"/>
              </a:rPr>
              <a:t>Welcome back to a brand-new school year at Williamstown Primary School! I hope you all had a restful and enjoyable summer break. It’s wonderful to see our school full of life again as we welcome both returning families and those joining us for the first time.</a:t>
            </a:r>
          </a:p>
          <a:p>
            <a:pPr lvl="0" algn="ctr">
              <a:lnSpc>
                <a:spcPct val="150000"/>
              </a:lnSpc>
              <a:buSzPts val="1044"/>
            </a:pPr>
            <a:endParaRPr lang="en-GB" sz="1300" dirty="0">
              <a:solidFill>
                <a:schemeClr val="tx1"/>
              </a:solidFill>
              <a:latin typeface="Calibri" panose="020F0502020204030204" pitchFamily="34" charset="0"/>
              <a:ea typeface="Poppins Light"/>
              <a:cs typeface="Calibri" panose="020F0502020204030204" pitchFamily="34" charset="0"/>
              <a:sym typeface="Poppins Light"/>
            </a:endParaRPr>
          </a:p>
          <a:p>
            <a:pPr lvl="0" algn="ctr">
              <a:lnSpc>
                <a:spcPct val="150000"/>
              </a:lnSpc>
              <a:buSzPts val="1044"/>
            </a:pPr>
            <a:r>
              <a:rPr lang="en-GB" sz="1300" dirty="0">
                <a:solidFill>
                  <a:schemeClr val="tx1"/>
                </a:solidFill>
                <a:latin typeface="Calibri" panose="020F0502020204030204" pitchFamily="34" charset="0"/>
                <a:ea typeface="Poppins Light"/>
                <a:cs typeface="Calibri" panose="020F0502020204030204" pitchFamily="34" charset="0"/>
                <a:sym typeface="Poppins Light"/>
              </a:rPr>
              <a:t>Our staff team have been working hard to ensure a smooth and exciting start to the term. We’re especially delighted to welcome our new Nursery pupils, who are settling in beautifully and already showing great enthusiasm for learning.</a:t>
            </a:r>
          </a:p>
        </p:txBody>
      </p:sp>
      <p:sp>
        <p:nvSpPr>
          <p:cNvPr id="94" name="Google Shape;94;p1"/>
          <p:cNvSpPr txBox="1"/>
          <p:nvPr/>
        </p:nvSpPr>
        <p:spPr>
          <a:xfrm>
            <a:off x="471951" y="7149906"/>
            <a:ext cx="30441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37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-1588" y="393017"/>
            <a:ext cx="7558088" cy="1814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896"/>
              <a:buFont typeface="Arial"/>
              <a:buNone/>
            </a:pPr>
            <a:r>
              <a:rPr lang="en-US" sz="5896" b="1" i="0" u="none" strike="noStrike" cap="none" dirty="0">
                <a:solidFill>
                  <a:srgbClr val="FFCC01"/>
                </a:solidFill>
                <a:latin typeface="Poppins"/>
                <a:ea typeface="Poppins"/>
                <a:cs typeface="Poppins"/>
                <a:sym typeface="Poppins"/>
              </a:rPr>
              <a:t>WPS NEWS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896"/>
              <a:buFont typeface="Arial"/>
              <a:buNone/>
            </a:pPr>
            <a:r>
              <a:rPr lang="en-US" sz="5896" b="1" i="0" u="none" strike="noStrike" cap="none" dirty="0">
                <a:solidFill>
                  <a:srgbClr val="FFCC01"/>
                </a:solidFill>
                <a:latin typeface="Poppins"/>
                <a:ea typeface="Arial"/>
                <a:cs typeface="Poppins"/>
                <a:sym typeface="Poppins"/>
              </a:rPr>
              <a:t>September 2025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"/>
          <p:cNvSpPr/>
          <p:nvPr/>
        </p:nvSpPr>
        <p:spPr>
          <a:xfrm>
            <a:off x="133030" y="8055738"/>
            <a:ext cx="3744832" cy="2516715"/>
          </a:xfrm>
          <a:custGeom>
            <a:avLst/>
            <a:gdLst/>
            <a:ahLst/>
            <a:cxnLst/>
            <a:rect l="l" t="t" r="r" b="b"/>
            <a:pathLst>
              <a:path w="7250890" h="3811312" extrusionOk="0">
                <a:moveTo>
                  <a:pt x="6946090" y="0"/>
                </a:moveTo>
                <a:lnTo>
                  <a:pt x="304800" y="0"/>
                </a:lnTo>
                <a:cubicBezTo>
                  <a:pt x="135890" y="0"/>
                  <a:pt x="0" y="135890"/>
                  <a:pt x="0" y="304800"/>
                </a:cubicBezTo>
                <a:lnTo>
                  <a:pt x="0" y="3506512"/>
                </a:lnTo>
                <a:cubicBezTo>
                  <a:pt x="0" y="3675423"/>
                  <a:pt x="135890" y="3811312"/>
                  <a:pt x="304800" y="3811312"/>
                </a:cubicBezTo>
                <a:lnTo>
                  <a:pt x="6946090" y="3811312"/>
                </a:lnTo>
                <a:cubicBezTo>
                  <a:pt x="7115000" y="3811312"/>
                  <a:pt x="7250890" y="3675423"/>
                  <a:pt x="7250890" y="3506512"/>
                </a:cubicBezTo>
                <a:lnTo>
                  <a:pt x="7250890" y="304800"/>
                </a:lnTo>
                <a:cubicBezTo>
                  <a:pt x="7250890" y="135890"/>
                  <a:pt x="7115000" y="0"/>
                  <a:pt x="6946090" y="0"/>
                </a:cubicBezTo>
                <a:close/>
              </a:path>
            </a:pathLst>
          </a:custGeom>
          <a:solidFill>
            <a:srgbClr val="F5C753"/>
          </a:solidFill>
          <a:ln w="19050">
            <a:solidFill>
              <a:schemeClr val="tx1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1"/>
          <p:cNvSpPr txBox="1"/>
          <p:nvPr/>
        </p:nvSpPr>
        <p:spPr>
          <a:xfrm>
            <a:off x="589059" y="8055738"/>
            <a:ext cx="2752800" cy="340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1800" b="1" dirty="0">
                <a:latin typeface="Calibri" panose="020F0502020204030204" pitchFamily="34" charset="0"/>
                <a:ea typeface="Poppins ExtraBold"/>
                <a:cs typeface="Calibri" panose="020F0502020204030204" pitchFamily="34" charset="0"/>
                <a:sym typeface="Poppins ExtraBold"/>
              </a:rPr>
              <a:t>Safeguarding Team</a:t>
            </a:r>
            <a:endParaRPr sz="1200" b="1" i="0" u="none" strike="noStrike" cap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179710" y="8449380"/>
            <a:ext cx="3651470" cy="2064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6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1"/>
              <a:buFont typeface="Arial"/>
              <a:buNone/>
            </a:pPr>
            <a:r>
              <a:rPr lang="en-US" sz="1300" dirty="0">
                <a:latin typeface="Calibri" panose="020F0502020204030204" pitchFamily="34" charset="0"/>
                <a:ea typeface="Open Sans Light"/>
                <a:cs typeface="Calibri" panose="020F0502020204030204" pitchFamily="34" charset="0"/>
                <a:sym typeface="Open Sans Light"/>
              </a:rPr>
              <a:t>We all have a duty of care to make sure every child is free from neglect or abuse. If you have any concerns, then you can talk confidently to a member of our Safeguarding team.  Mr. Anstee </a:t>
            </a:r>
            <a:r>
              <a:rPr lang="en-US" sz="1300" b="1" dirty="0">
                <a:latin typeface="Calibri" panose="020F0502020204030204" pitchFamily="34" charset="0"/>
                <a:ea typeface="Open Sans"/>
                <a:cs typeface="Calibri" panose="020F0502020204030204" pitchFamily="34" charset="0"/>
                <a:sym typeface="Open Sans"/>
              </a:rPr>
              <a:t>(Safeguarding Lead)</a:t>
            </a:r>
            <a:r>
              <a:rPr lang="en-US" sz="1300" dirty="0">
                <a:latin typeface="Calibri" panose="020F0502020204030204" pitchFamily="34" charset="0"/>
                <a:ea typeface="Open Sans Light"/>
                <a:cs typeface="Calibri" panose="020F0502020204030204" pitchFamily="34" charset="0"/>
                <a:sym typeface="Open Sans Light"/>
              </a:rPr>
              <a:t>, Mr. Lewis, Mrs. Clement and Mrs. Thomas  Samantha Morgan is our </a:t>
            </a:r>
            <a:r>
              <a:rPr lang="en-US" sz="1300" b="1" dirty="0">
                <a:latin typeface="Calibri" panose="020F0502020204030204" pitchFamily="34" charset="0"/>
                <a:ea typeface="Open Sans"/>
                <a:cs typeface="Calibri" panose="020F0502020204030204" pitchFamily="34" charset="0"/>
                <a:sym typeface="Open Sans"/>
              </a:rPr>
              <a:t>Safeguarding Lead Governor</a:t>
            </a:r>
            <a:endParaRPr sz="1300" b="1" i="0" u="none" strike="noStrike" cap="none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rtl="0">
              <a:lnSpc>
                <a:spcPct val="14006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91"/>
              <a:buFont typeface="Arial"/>
              <a:buNone/>
            </a:pPr>
            <a:endParaRPr sz="891" b="0" i="0" u="none" strike="noStrike" cap="none" dirty="0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  <a:p>
            <a:pPr marL="0" marR="0" lvl="0" indent="0" algn="ctr" rtl="0">
              <a:lnSpc>
                <a:spcPct val="14006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91"/>
              <a:buFont typeface="Arial"/>
              <a:buNone/>
            </a:pPr>
            <a:endParaRPr sz="891" b="0" i="0" u="none" strike="noStrike" cap="none" dirty="0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D83F69-2573-4F79-B4B4-934B4DFE1AA6}"/>
              </a:ext>
            </a:extLst>
          </p:cNvPr>
          <p:cNvSpPr/>
          <p:nvPr/>
        </p:nvSpPr>
        <p:spPr>
          <a:xfrm>
            <a:off x="471951" y="2522488"/>
            <a:ext cx="6651945" cy="5232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"The beautiful thing about learning is that no one can take it away from you.“ </a:t>
            </a:r>
            <a:r>
              <a:rPr lang="en-GB" dirty="0">
                <a:solidFill>
                  <a:schemeClr val="tx1"/>
                </a:solidFill>
              </a:rPr>
              <a:t>— B.B. King</a:t>
            </a:r>
            <a:endParaRPr lang="en-GB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125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flipV="1">
            <a:off x="0" y="-1"/>
            <a:ext cx="7556500" cy="787968"/>
          </a:xfrm>
          <a:custGeom>
            <a:avLst/>
            <a:gdLst/>
            <a:ahLst/>
            <a:cxnLst/>
            <a:rect l="l" t="t" r="r" b="b"/>
            <a:pathLst>
              <a:path w="8083591" h="2869675">
                <a:moveTo>
                  <a:pt x="0" y="2869675"/>
                </a:moveTo>
                <a:lnTo>
                  <a:pt x="8083592" y="2869675"/>
                </a:lnTo>
                <a:lnTo>
                  <a:pt x="8083592" y="0"/>
                </a:lnTo>
                <a:lnTo>
                  <a:pt x="0" y="0"/>
                </a:lnTo>
                <a:lnTo>
                  <a:pt x="0" y="2869675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5" name="Freeform 5"/>
          <p:cNvSpPr/>
          <p:nvPr/>
        </p:nvSpPr>
        <p:spPr>
          <a:xfrm flipH="1">
            <a:off x="0" y="9435771"/>
            <a:ext cx="7601326" cy="1267037"/>
          </a:xfrm>
          <a:custGeom>
            <a:avLst/>
            <a:gdLst/>
            <a:ahLst/>
            <a:cxnLst/>
            <a:rect l="l" t="t" r="r" b="b"/>
            <a:pathLst>
              <a:path w="9069174" h="3219557">
                <a:moveTo>
                  <a:pt x="9069175" y="0"/>
                </a:moveTo>
                <a:lnTo>
                  <a:pt x="0" y="0"/>
                </a:lnTo>
                <a:lnTo>
                  <a:pt x="0" y="3219556"/>
                </a:lnTo>
                <a:lnTo>
                  <a:pt x="9069175" y="3219556"/>
                </a:lnTo>
                <a:lnTo>
                  <a:pt x="9069175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2012474" y="10242339"/>
            <a:ext cx="3531551" cy="346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3"/>
              </a:lnSpc>
              <a:spcBef>
                <a:spcPct val="0"/>
              </a:spcBef>
            </a:pPr>
            <a:r>
              <a:rPr lang="en-US" sz="2002" spc="-40" dirty="0">
                <a:solidFill>
                  <a:srgbClr val="28326E"/>
                </a:solidFill>
                <a:latin typeface="Poppins"/>
                <a:ea typeface="Poppins"/>
                <a:cs typeface="Poppins"/>
                <a:sym typeface="Poppins"/>
              </a:rPr>
              <a:t>Making a difference together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06ED35C-CC5C-454E-93CC-CDD5B683F16A}"/>
              </a:ext>
            </a:extLst>
          </p:cNvPr>
          <p:cNvSpPr/>
          <p:nvPr/>
        </p:nvSpPr>
        <p:spPr>
          <a:xfrm>
            <a:off x="190147" y="198740"/>
            <a:ext cx="7221031" cy="10033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200" dirty="0"/>
          </a:p>
          <a:p>
            <a:endParaRPr lang="en-GB" sz="1100" dirty="0"/>
          </a:p>
          <a:p>
            <a:pPr algn="ctr"/>
            <a:r>
              <a:rPr lang="en-GB" sz="1400" b="1" u="sng" dirty="0"/>
              <a:t>New Leadership structure for Williamstown Primary School</a:t>
            </a:r>
          </a:p>
          <a:p>
            <a:endParaRPr lang="en-GB" sz="1100" dirty="0"/>
          </a:p>
          <a:p>
            <a:pPr algn="ctr"/>
            <a:r>
              <a:rPr lang="en-GB" sz="1400" dirty="0"/>
              <a:t>Mr D Anstee – </a:t>
            </a:r>
            <a:r>
              <a:rPr lang="en-GB" sz="1400" b="1" dirty="0"/>
              <a:t>Headteacher</a:t>
            </a:r>
          </a:p>
          <a:p>
            <a:pPr algn="ctr"/>
            <a:endParaRPr lang="en-GB" sz="1400" b="1" dirty="0"/>
          </a:p>
          <a:p>
            <a:pPr algn="ctr"/>
            <a:r>
              <a:rPr lang="en-GB" sz="1400" dirty="0"/>
              <a:t>Mr D Stagg – </a:t>
            </a:r>
            <a:r>
              <a:rPr lang="en-GB" sz="1400" b="1" dirty="0"/>
              <a:t>Acting Deputy Headteacher</a:t>
            </a:r>
          </a:p>
          <a:p>
            <a:pPr algn="ctr"/>
            <a:endParaRPr lang="en-GB" sz="1400" dirty="0"/>
          </a:p>
          <a:p>
            <a:pPr algn="ctr"/>
            <a:endParaRPr lang="en-GB" sz="1400" b="1" u="sng" dirty="0"/>
          </a:p>
          <a:p>
            <a:pPr algn="ctr"/>
            <a:r>
              <a:rPr lang="en-GB" sz="1400" b="1" u="sng" dirty="0"/>
              <a:t>Additional Learning Needs Co-ordination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Mrs N Clement - ALNCo (Responsible for ALN from Nursery – Year 2)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Miss N Densley - Assistant ALNCo (Responsible for ALN Year 3 – Year 6)</a:t>
            </a:r>
          </a:p>
          <a:p>
            <a:pPr algn="ctr"/>
            <a:endParaRPr lang="en-GB" sz="1400" dirty="0"/>
          </a:p>
          <a:p>
            <a:pPr algn="ctr"/>
            <a:endParaRPr lang="en-GB" sz="1400" b="1" u="sng" dirty="0"/>
          </a:p>
          <a:p>
            <a:pPr algn="ctr"/>
            <a:r>
              <a:rPr lang="en-GB" sz="1400" b="1" u="sng" dirty="0"/>
              <a:t>Teaching and Learning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Mr J Lewis – Responsible for Teaching and Learning Nursery – Year 2</a:t>
            </a:r>
          </a:p>
          <a:p>
            <a:pPr algn="ctr"/>
            <a:r>
              <a:rPr lang="en-GB" sz="1400" i="1" dirty="0"/>
              <a:t>(shared responsibility for year 3)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Mr D Stagg – Responsible for Teaching and Learning Year 4 – Year 6 </a:t>
            </a:r>
          </a:p>
          <a:p>
            <a:pPr algn="ctr"/>
            <a:r>
              <a:rPr lang="en-GB" sz="1400" i="1" dirty="0"/>
              <a:t>(shared responsibility for year 3)</a:t>
            </a:r>
          </a:p>
          <a:p>
            <a:pPr algn="ctr"/>
            <a:endParaRPr lang="en-GB" sz="1400" dirty="0"/>
          </a:p>
          <a:p>
            <a:pPr algn="ctr"/>
            <a:endParaRPr lang="en-GB" sz="1400" b="1" u="sng" dirty="0"/>
          </a:p>
          <a:p>
            <a:pPr algn="ctr"/>
            <a:r>
              <a:rPr lang="en-GB" sz="1400" b="1" u="sng" dirty="0"/>
              <a:t>Wellbeing and Attendance - whole school 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Mr J Lewis and Mrs L Davies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If you have any issues that you would like addressed or concerns that you wish to raise please follow the process below:</a:t>
            </a:r>
          </a:p>
          <a:p>
            <a:pPr algn="ctr"/>
            <a:endParaRPr lang="en-GB" sz="1400" dirty="0"/>
          </a:p>
          <a:p>
            <a:pPr marL="228600" indent="-228600" algn="ctr">
              <a:buAutoNum type="arabicParenR"/>
            </a:pPr>
            <a:r>
              <a:rPr lang="en-GB" sz="1400" dirty="0"/>
              <a:t>Discussion with class teacher</a:t>
            </a:r>
          </a:p>
          <a:p>
            <a:pPr marL="228600" indent="-228600" algn="ctr">
              <a:buAutoNum type="arabicParenR"/>
            </a:pPr>
            <a:r>
              <a:rPr lang="en-GB" sz="1400" dirty="0"/>
              <a:t>Discussion with appropriate senior leader (See responsibilities above)</a:t>
            </a:r>
          </a:p>
          <a:p>
            <a:pPr marL="228600" indent="-228600" algn="ctr">
              <a:buAutoNum type="arabicParenR"/>
            </a:pPr>
            <a:r>
              <a:rPr lang="en-GB" sz="1400" dirty="0"/>
              <a:t>Discussion with Deputy Headteacher</a:t>
            </a:r>
          </a:p>
          <a:p>
            <a:pPr marL="228600" indent="-228600" algn="ctr">
              <a:buAutoNum type="arabicParenR"/>
            </a:pPr>
            <a:r>
              <a:rPr lang="en-GB" sz="1400" dirty="0"/>
              <a:t>Discussion with Headteacher</a:t>
            </a:r>
          </a:p>
          <a:p>
            <a:pPr marL="228600" indent="-228600" algn="ctr">
              <a:buFontTx/>
              <a:buAutoNum type="arabicParenR"/>
            </a:pPr>
            <a:endParaRPr lang="en-GB" sz="1400" dirty="0"/>
          </a:p>
          <a:p>
            <a:pPr algn="ctr"/>
            <a:r>
              <a:rPr lang="en-GB" sz="1400" dirty="0"/>
              <a:t>Our Chair of Governors is Mrs C Bridge who can be contacted via the school office.</a:t>
            </a:r>
          </a:p>
          <a:p>
            <a:pPr marL="228600" indent="-228600" algn="ctr">
              <a:buAutoNum type="arabicParenR"/>
            </a:pPr>
            <a:endParaRPr lang="en-GB" sz="1400" dirty="0"/>
          </a:p>
          <a:p>
            <a:pPr algn="ctr"/>
            <a:r>
              <a:rPr lang="en-GB" sz="1200" b="1" i="1" dirty="0"/>
              <a:t>Other SLT responsibilities are:</a:t>
            </a:r>
          </a:p>
          <a:p>
            <a:pPr algn="ctr"/>
            <a:endParaRPr lang="en-GB" sz="1200" i="1" dirty="0"/>
          </a:p>
          <a:p>
            <a:pPr algn="ctr"/>
            <a:r>
              <a:rPr lang="en-GB" sz="1200" i="1" dirty="0"/>
              <a:t>Mr D Stagg – Assessment</a:t>
            </a:r>
          </a:p>
          <a:p>
            <a:pPr algn="ctr"/>
            <a:r>
              <a:rPr lang="en-GB" sz="1200" i="1" dirty="0"/>
              <a:t>Miss N Densley – Intervention </a:t>
            </a:r>
          </a:p>
          <a:p>
            <a:pPr algn="ctr"/>
            <a:r>
              <a:rPr lang="en-GB" sz="1200" i="1" dirty="0"/>
              <a:t>Mr J Lewis – Curriculum</a:t>
            </a:r>
          </a:p>
          <a:p>
            <a:pPr algn="ctr"/>
            <a:r>
              <a:rPr lang="en-GB" sz="1200" i="1" dirty="0"/>
              <a:t>Mrs L Davies/Mr J Lewis – Pupil Leadership</a:t>
            </a:r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80880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">
            <a:extLst>
              <a:ext uri="{FF2B5EF4-FFF2-40B4-BE49-F238E27FC236}">
                <a16:creationId xmlns:a16="http://schemas.microsoft.com/office/drawing/2014/main" id="{DB013A6C-35D0-498E-824D-24B9383859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667" y="3825540"/>
            <a:ext cx="5867400" cy="79236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345966" rIns="91440" bIns="14917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School term date for next academic year 2025/2026 – </a:t>
            </a:r>
          </a:p>
        </p:txBody>
      </p:sp>
      <p:sp>
        <p:nvSpPr>
          <p:cNvPr id="5" name="Freeform 5"/>
          <p:cNvSpPr/>
          <p:nvPr/>
        </p:nvSpPr>
        <p:spPr>
          <a:xfrm flipH="1">
            <a:off x="-11278" y="8935761"/>
            <a:ext cx="7601326" cy="1805799"/>
          </a:xfrm>
          <a:custGeom>
            <a:avLst/>
            <a:gdLst/>
            <a:ahLst/>
            <a:cxnLst/>
            <a:rect l="l" t="t" r="r" b="b"/>
            <a:pathLst>
              <a:path w="9069174" h="3219557">
                <a:moveTo>
                  <a:pt x="9069175" y="0"/>
                </a:moveTo>
                <a:lnTo>
                  <a:pt x="0" y="0"/>
                </a:lnTo>
                <a:lnTo>
                  <a:pt x="0" y="3219556"/>
                </a:lnTo>
                <a:lnTo>
                  <a:pt x="9069175" y="3219556"/>
                </a:lnTo>
                <a:lnTo>
                  <a:pt x="906917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50502" y="1035901"/>
            <a:ext cx="6979295" cy="3168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8326E"/>
                </a:solidFill>
                <a:effectLst/>
                <a:uLnTx/>
                <a:uFillTx/>
                <a:latin typeface="Calibri"/>
                <a:ea typeface="Poppins"/>
                <a:cs typeface="Poppins"/>
                <a:sym typeface="Poppins"/>
              </a:rPr>
              <a:t>Dates for the diary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28326E"/>
              </a:solidFill>
              <a:effectLst/>
              <a:uLnTx/>
              <a:uFillTx/>
              <a:latin typeface="Calibri"/>
              <a:ea typeface="Poppins"/>
              <a:cs typeface="Poppins"/>
              <a:sym typeface="Poppins"/>
            </a:endParaRPr>
          </a:p>
          <a:p>
            <a:pPr lvl="0" algn="ctr">
              <a:buClrTx/>
              <a:defRPr/>
            </a:pP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Meet the Teacher Evening – w/c 17th September</a:t>
            </a:r>
          </a:p>
          <a:p>
            <a:pPr lvl="0" algn="ctr">
              <a:buClrTx/>
              <a:defRPr/>
            </a:pP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School Photos – Wednesday 22nd October (John Newman)</a:t>
            </a:r>
          </a:p>
          <a:p>
            <a:pPr lvl="0" algn="ctr">
              <a:buClrTx/>
              <a:defRPr/>
            </a:pP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Image Theatre Production – Wednesday 15</a:t>
            </a:r>
            <a:r>
              <a:rPr lang="en-GB" sz="1600" kern="1200" baseline="300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th</a:t>
            </a: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 October </a:t>
            </a:r>
          </a:p>
          <a:p>
            <a:pPr lvl="0" algn="ctr">
              <a:buClrTx/>
              <a:defRPr/>
            </a:pP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Nasal Flu– Thursday 23rd October</a:t>
            </a:r>
          </a:p>
          <a:p>
            <a:pPr lvl="0" algn="ctr">
              <a:buClrTx/>
              <a:defRPr/>
            </a:pP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Autumn 1 Ends– Friday 24th October</a:t>
            </a:r>
          </a:p>
          <a:p>
            <a:pPr algn="ctr">
              <a:buClrTx/>
              <a:defRPr/>
            </a:pP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Autumn 2 Begins – Monday 3</a:t>
            </a:r>
            <a:r>
              <a:rPr lang="en-GB" sz="1600" kern="1200" baseline="300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rd</a:t>
            </a: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 November</a:t>
            </a:r>
          </a:p>
          <a:p>
            <a:pPr algn="ctr">
              <a:buClrTx/>
              <a:defRPr/>
            </a:pP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Parents Consultations – W/C 3</a:t>
            </a:r>
            <a:r>
              <a:rPr lang="en-GB" sz="1600" kern="1200" baseline="300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rd</a:t>
            </a: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 November </a:t>
            </a:r>
          </a:p>
          <a:p>
            <a:pPr lvl="0" algn="ctr">
              <a:buClrTx/>
              <a:defRPr/>
            </a:pP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Autumn 2 Ends – Friday 19</a:t>
            </a:r>
            <a:r>
              <a:rPr lang="en-GB" sz="1600" kern="1200" baseline="300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th</a:t>
            </a: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 November</a:t>
            </a:r>
          </a:p>
          <a:p>
            <a:pPr lvl="0" algn="ctr">
              <a:buClrTx/>
              <a:defRPr/>
            </a:pP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INSET Day – Monday 5</a:t>
            </a:r>
            <a:r>
              <a:rPr lang="en-GB" sz="1600" kern="1200" baseline="300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th</a:t>
            </a: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 January</a:t>
            </a:r>
          </a:p>
          <a:p>
            <a:pPr lvl="0" algn="ctr">
              <a:buClrTx/>
              <a:defRPr/>
            </a:pP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Spring 1 Begins – Tuesday 6</a:t>
            </a:r>
            <a:r>
              <a:rPr lang="en-GB" sz="1600" kern="1200" baseline="300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th</a:t>
            </a:r>
            <a:r>
              <a:rPr lang="en-GB" sz="1600" kern="1200" dirty="0">
                <a:solidFill>
                  <a:srgbClr val="28326E"/>
                </a:solidFill>
                <a:latin typeface="Calibri"/>
                <a:ea typeface="Poppins"/>
                <a:cs typeface="Poppins"/>
                <a:sym typeface="Poppins"/>
              </a:rPr>
              <a:t> January</a:t>
            </a:r>
          </a:p>
          <a:p>
            <a:pPr marL="0" marR="0" lvl="0" indent="0" algn="ctr" defTabSz="914400" rtl="0" eaLnBrk="1" fontAlgn="auto" latinLnBrk="0" hangingPunct="1">
              <a:lnSpc>
                <a:spcPts val="16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28326E"/>
              </a:solidFill>
              <a:effectLst/>
              <a:uLnTx/>
              <a:uFillTx/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820592" y="10048017"/>
            <a:ext cx="3531551" cy="346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3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2" b="0" i="0" u="none" strike="noStrike" kern="1200" cap="none" spc="-40" normalizeH="0" baseline="0" noProof="0" dirty="0">
                <a:ln>
                  <a:noFill/>
                </a:ln>
                <a:solidFill>
                  <a:srgbClr val="28326E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Making a difference together</a:t>
            </a:r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B3683521-3888-40DE-821A-235ECF0FA8EF}"/>
              </a:ext>
            </a:extLst>
          </p:cNvPr>
          <p:cNvSpPr/>
          <p:nvPr/>
        </p:nvSpPr>
        <p:spPr>
          <a:xfrm>
            <a:off x="-3882557" y="399919"/>
            <a:ext cx="807325" cy="819916"/>
          </a:xfrm>
          <a:custGeom>
            <a:avLst/>
            <a:gdLst/>
            <a:ahLst/>
            <a:cxnLst/>
            <a:rect l="l" t="t" r="r" b="b"/>
            <a:pathLst>
              <a:path w="1028592" h="1258513">
                <a:moveTo>
                  <a:pt x="0" y="0"/>
                </a:moveTo>
                <a:lnTo>
                  <a:pt x="1028592" y="0"/>
                </a:lnTo>
                <a:lnTo>
                  <a:pt x="1028592" y="1258513"/>
                </a:lnTo>
                <a:lnTo>
                  <a:pt x="0" y="125851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=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2FC724B-1B88-4B40-8A4F-52BB6FC330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708993"/>
              </p:ext>
            </p:extLst>
          </p:nvPr>
        </p:nvGraphicFramePr>
        <p:xfrm>
          <a:off x="1580280" y="4513854"/>
          <a:ext cx="4243089" cy="4525960"/>
        </p:xfrm>
        <a:graphic>
          <a:graphicData uri="http://schemas.openxmlformats.org/drawingml/2006/table">
            <a:tbl>
              <a:tblPr/>
              <a:tblGrid>
                <a:gridCol w="1414363">
                  <a:extLst>
                    <a:ext uri="{9D8B030D-6E8A-4147-A177-3AD203B41FA5}">
                      <a16:colId xmlns:a16="http://schemas.microsoft.com/office/drawing/2014/main" val="1282844875"/>
                    </a:ext>
                  </a:extLst>
                </a:gridCol>
                <a:gridCol w="1414363">
                  <a:extLst>
                    <a:ext uri="{9D8B030D-6E8A-4147-A177-3AD203B41FA5}">
                      <a16:colId xmlns:a16="http://schemas.microsoft.com/office/drawing/2014/main" val="927889167"/>
                    </a:ext>
                  </a:extLst>
                </a:gridCol>
                <a:gridCol w="1414363">
                  <a:extLst>
                    <a:ext uri="{9D8B030D-6E8A-4147-A177-3AD203B41FA5}">
                      <a16:colId xmlns:a16="http://schemas.microsoft.com/office/drawing/2014/main" val="3190776720"/>
                    </a:ext>
                  </a:extLst>
                </a:gridCol>
              </a:tblGrid>
              <a:tr h="264014"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1" dirty="0">
                          <a:solidFill>
                            <a:schemeClr val="tx2"/>
                          </a:solidFill>
                          <a:effectLst/>
                        </a:rPr>
                        <a:t>Term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1">
                          <a:solidFill>
                            <a:schemeClr val="tx2"/>
                          </a:solidFill>
                          <a:effectLst/>
                        </a:rPr>
                        <a:t>From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1">
                          <a:solidFill>
                            <a:schemeClr val="tx2"/>
                          </a:solidFill>
                          <a:effectLst/>
                        </a:rPr>
                        <a:t>To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9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2819404"/>
                  </a:ext>
                </a:extLst>
              </a:tr>
              <a:tr h="433738"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Autumn 2025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 dirty="0">
                          <a:solidFill>
                            <a:schemeClr val="tx2"/>
                          </a:solidFill>
                          <a:effectLst/>
                        </a:rPr>
                        <a:t>Monday, September 1 2025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Friday, October 24 2025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867094"/>
                  </a:ext>
                </a:extLst>
              </a:tr>
              <a:tr h="433738"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Half Term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Monday, October 27 2025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 dirty="0">
                          <a:solidFill>
                            <a:schemeClr val="tx2"/>
                          </a:solidFill>
                          <a:effectLst/>
                        </a:rPr>
                        <a:t>Friday, October 31 2025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915767"/>
                  </a:ext>
                </a:extLst>
              </a:tr>
              <a:tr h="433738"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Autumn 2025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Monday, November 3 2025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Friday, December 19 2025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5540265"/>
                  </a:ext>
                </a:extLst>
              </a:tr>
              <a:tr h="433738"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Christmas Holidays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Monday, December 22 2025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Friday, January 2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21672"/>
                  </a:ext>
                </a:extLst>
              </a:tr>
              <a:tr h="433738"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Spring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Monday, January 5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Friday, February 13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3361015"/>
                  </a:ext>
                </a:extLst>
              </a:tr>
              <a:tr h="433738"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Half Term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Monday, February 16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Friday, February 20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3413212"/>
                  </a:ext>
                </a:extLst>
              </a:tr>
              <a:tr h="433738"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Spring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Monday, February 23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Friday, March 27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8429986"/>
                  </a:ext>
                </a:extLst>
              </a:tr>
              <a:tr h="433738"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Easter Holidays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Monday, March 30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Friday, April 10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148718"/>
                  </a:ext>
                </a:extLst>
              </a:tr>
              <a:tr h="264014"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Summer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Monday, April 13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Friday, May 22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5565236"/>
                  </a:ext>
                </a:extLst>
              </a:tr>
              <a:tr h="264014"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Half Term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Monday, May 25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>
                          <a:solidFill>
                            <a:schemeClr val="tx2"/>
                          </a:solidFill>
                          <a:effectLst/>
                        </a:rPr>
                        <a:t>Friday, May 29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0646451"/>
                  </a:ext>
                </a:extLst>
              </a:tr>
              <a:tr h="264014"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 dirty="0">
                          <a:solidFill>
                            <a:schemeClr val="tx2"/>
                          </a:solidFill>
                          <a:effectLst/>
                        </a:rPr>
                        <a:t>Summer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 dirty="0">
                          <a:solidFill>
                            <a:schemeClr val="tx2"/>
                          </a:solidFill>
                          <a:effectLst/>
                        </a:rPr>
                        <a:t>Monday, June 1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100" b="0" dirty="0">
                          <a:solidFill>
                            <a:schemeClr val="tx2"/>
                          </a:solidFill>
                          <a:effectLst/>
                        </a:rPr>
                        <a:t>Monday, July 20 2026</a:t>
                      </a:r>
                    </a:p>
                  </a:txBody>
                  <a:tcPr marL="47145" marR="47145" marT="47145" marB="47145">
                    <a:lnL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3C7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3212976"/>
                  </a:ext>
                </a:extLst>
              </a:tr>
            </a:tbl>
          </a:graphicData>
        </a:graphic>
      </p:graphicFrame>
      <p:sp>
        <p:nvSpPr>
          <p:cNvPr id="8" name="Freeform 3">
            <a:extLst>
              <a:ext uri="{FF2B5EF4-FFF2-40B4-BE49-F238E27FC236}">
                <a16:creationId xmlns:a16="http://schemas.microsoft.com/office/drawing/2014/main" id="{F704151B-6836-46C7-B41E-F2A723CD362A}"/>
              </a:ext>
            </a:extLst>
          </p:cNvPr>
          <p:cNvSpPr/>
          <p:nvPr/>
        </p:nvSpPr>
        <p:spPr>
          <a:xfrm flipV="1">
            <a:off x="3235" y="-14198"/>
            <a:ext cx="7558707" cy="1219835"/>
          </a:xfrm>
          <a:custGeom>
            <a:avLst/>
            <a:gdLst/>
            <a:ahLst/>
            <a:cxnLst/>
            <a:rect l="l" t="t" r="r" b="b"/>
            <a:pathLst>
              <a:path w="8083591" h="2869675">
                <a:moveTo>
                  <a:pt x="0" y="2869675"/>
                </a:moveTo>
                <a:lnTo>
                  <a:pt x="8083592" y="2869675"/>
                </a:lnTo>
                <a:lnTo>
                  <a:pt x="8083592" y="0"/>
                </a:lnTo>
                <a:lnTo>
                  <a:pt x="0" y="0"/>
                </a:lnTo>
                <a:lnTo>
                  <a:pt x="0" y="2869675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042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BEF323CCEEC14E82126CF045FFC966" ma:contentTypeVersion="11" ma:contentTypeDescription="Create a new document." ma:contentTypeScope="" ma:versionID="86ab0b5707b48244e8f2f8bf65f2ec46">
  <xsd:schema xmlns:xsd="http://www.w3.org/2001/XMLSchema" xmlns:xs="http://www.w3.org/2001/XMLSchema" xmlns:p="http://schemas.microsoft.com/office/2006/metadata/properties" xmlns:ns3="1582839b-efff-4429-bbea-7246ea0ed27f" targetNamespace="http://schemas.microsoft.com/office/2006/metadata/properties" ma:root="true" ma:fieldsID="5919823cc227c775ee463caeb4133e65" ns3:_="">
    <xsd:import namespace="1582839b-efff-4429-bbea-7246ea0ed27f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82839b-efff-4429-bbea-7246ea0ed27f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18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582839b-efff-4429-bbea-7246ea0ed27f" xsi:nil="true"/>
  </documentManagement>
</p:properties>
</file>

<file path=customXml/itemProps1.xml><?xml version="1.0" encoding="utf-8"?>
<ds:datastoreItem xmlns:ds="http://schemas.openxmlformats.org/officeDocument/2006/customXml" ds:itemID="{F58A1FCD-ED8C-400E-B4F5-FADBE16CB18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4C9DD5E-80C5-4C68-AC01-2E2B6C0BD12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582839b-efff-4429-bbea-7246ea0ed27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45B0CB-F417-4142-B4EF-2C7268161989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582839b-efff-4429-bbea-7246ea0ed27f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771</Words>
  <Application>Microsoft Office PowerPoint</Application>
  <PresentationFormat>Custom</PresentationFormat>
  <Paragraphs>114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Poppins Light</vt:lpstr>
      <vt:lpstr>Arial</vt:lpstr>
      <vt:lpstr>Poppins</vt:lpstr>
      <vt:lpstr>Open Sans Light</vt:lpstr>
      <vt:lpstr>Calibri</vt:lpstr>
      <vt:lpstr>Open Sans</vt:lpstr>
      <vt:lpstr>Poppins ExtraBold</vt:lpstr>
      <vt:lpstr>Office Theme</vt:lpstr>
      <vt:lpstr>1_Office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Anstee</dc:creator>
  <cp:lastModifiedBy>D Anstee (Williamstown Primary School)</cp:lastModifiedBy>
  <cp:revision>12</cp:revision>
  <dcterms:created xsi:type="dcterms:W3CDTF">2006-08-16T00:00:00Z</dcterms:created>
  <dcterms:modified xsi:type="dcterms:W3CDTF">2025-09-02T13:21:44Z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0x010100E3BEF323CCEEC14E82126CF045FFC966</vt:lpwstr>
  </property>
</Properties>
</file>